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notesSlides/notesSlide4.xml" ContentType="application/vnd.openxmlformats-officedocument.presentationml.notesSlide+xml"/>
  <Override PartName="/ppt/charts/chart2.xml" ContentType="application/vnd.openxmlformats-officedocument.drawingml.chart+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84" r:id="rId2"/>
    <p:sldId id="265" r:id="rId3"/>
    <p:sldId id="279" r:id="rId4"/>
    <p:sldId id="280" r:id="rId5"/>
    <p:sldId id="281" r:id="rId6"/>
    <p:sldId id="282"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100212-01 Rev 1-2.pdf" initials="TKM" lastIdx="32" clrIdx="0"/>
  <p:cmAuthor id="1" name="LYAGODA" initials="L" lastIdx="4" clrIdx="1"/>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29" autoAdjust="0"/>
    <p:restoredTop sz="97775" autoAdjust="0"/>
  </p:normalViewPr>
  <p:slideViewPr>
    <p:cSldViewPr>
      <p:cViewPr>
        <p:scale>
          <a:sx n="200" d="100"/>
          <a:sy n="200" d="100"/>
        </p:scale>
        <p:origin x="-592" y="968"/>
      </p:cViewPr>
      <p:guideLst>
        <p:guide orient="horz" pos="768"/>
        <p:guide pos="3456"/>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notesMaster" Target="notesMasters/notesMaster1.xml"/><Relationship Id="rId9" Type="http://schemas.openxmlformats.org/officeDocument/2006/relationships/printerSettings" Target="printerSettings/printerSettings1.bin"/><Relationship Id="rId10"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1" Type="http://schemas.openxmlformats.org/officeDocument/2006/relationships/oleObject" Target="file:///E:\My%20Documents\Ongoing%20Research\AARP\Exhibits%206-25-15ss.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E:\My%20Documents\Ongoing%20Research\AARP\Exhibits%206-25-15s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solidFill>
                <a:schemeClr val="bg1">
                  <a:lumMod val="65000"/>
                </a:schemeClr>
              </a:solidFill>
            </c:spPr>
          </c:dPt>
          <c:dPt>
            <c:idx val="1"/>
            <c:bubble3D val="0"/>
            <c:spPr>
              <a:solidFill>
                <a:schemeClr val="accent1">
                  <a:lumMod val="60000"/>
                  <a:lumOff val="40000"/>
                </a:schemeClr>
              </a:solidFill>
            </c:spPr>
          </c:dPt>
          <c:dPt>
            <c:idx val="2"/>
            <c:bubble3D val="0"/>
            <c:spPr>
              <a:solidFill>
                <a:schemeClr val="accent1">
                  <a:lumMod val="75000"/>
                </a:schemeClr>
              </a:solidFill>
            </c:spPr>
          </c:dPt>
          <c:dPt>
            <c:idx val="3"/>
            <c:bubble3D val="0"/>
            <c:spPr>
              <a:solidFill>
                <a:srgbClr val="800000"/>
              </a:solidFill>
            </c:spPr>
          </c:dPt>
          <c:dPt>
            <c:idx val="4"/>
            <c:bubble3D val="0"/>
            <c:spPr>
              <a:solidFill>
                <a:schemeClr val="tx2">
                  <a:lumMod val="75000"/>
                </a:schemeClr>
              </a:solidFill>
            </c:spPr>
          </c:dPt>
          <c:dLbls>
            <c:dLbl>
              <c:idx val="0"/>
              <c:spPr>
                <a:noFill/>
                <a:ln>
                  <a:noFill/>
                </a:ln>
                <a:effectLst/>
              </c:spPr>
              <c:txPr>
                <a:bodyPr/>
                <a:lstStyle/>
                <a:p>
                  <a:pPr>
                    <a:defRPr sz="900" b="1">
                      <a:solidFill>
                        <a:srgbClr val="7F7F7F"/>
                      </a:solidFill>
                      <a:latin typeface="Arial"/>
                      <a:cs typeface="Arial"/>
                    </a:defRPr>
                  </a:pPr>
                  <a:endParaRPr lang="en-US"/>
                </a:p>
              </c:txPr>
              <c:showLegendKey val="0"/>
              <c:showVal val="0"/>
              <c:showCatName val="1"/>
              <c:showSerName val="0"/>
              <c:showPercent val="1"/>
              <c:showBubbleSize val="0"/>
            </c:dLbl>
            <c:dLbl>
              <c:idx val="1"/>
              <c:spPr>
                <a:noFill/>
                <a:ln>
                  <a:noFill/>
                </a:ln>
                <a:effectLst/>
              </c:spPr>
              <c:txPr>
                <a:bodyPr/>
                <a:lstStyle/>
                <a:p>
                  <a:pPr>
                    <a:defRPr sz="900" b="1">
                      <a:solidFill>
                        <a:schemeClr val="tx1"/>
                      </a:solidFill>
                      <a:latin typeface="Arial"/>
                      <a:cs typeface="Arial"/>
                    </a:defRPr>
                  </a:pPr>
                  <a:endParaRPr lang="en-US"/>
                </a:p>
              </c:txPr>
              <c:showLegendKey val="0"/>
              <c:showVal val="0"/>
              <c:showCatName val="1"/>
              <c:showSerName val="0"/>
              <c:showPercent val="1"/>
              <c:showBubbleSize val="0"/>
            </c:dLbl>
            <c:dLbl>
              <c:idx val="2"/>
              <c:layout>
                <c:manualLayout>
                  <c:x val="-0.207949666729403"/>
                  <c:y val="-0.115132834005505"/>
                </c:manualLayout>
              </c:layout>
              <c:tx>
                <c:rich>
                  <a:bodyPr/>
                  <a:lstStyle/>
                  <a:p>
                    <a:pPr>
                      <a:defRPr sz="900" b="1">
                        <a:solidFill>
                          <a:srgbClr val="FFFFFF"/>
                        </a:solidFill>
                        <a:latin typeface="Arial"/>
                        <a:cs typeface="Arial"/>
                      </a:defRPr>
                    </a:pPr>
                    <a:r>
                      <a:rPr lang="en-US" dirty="0" smtClean="0"/>
                      <a:t>Moderately</a:t>
                    </a:r>
                    <a:r>
                      <a:rPr lang="en-US" dirty="0"/>
                      <a:t>
20%</a:t>
                    </a:r>
                  </a:p>
                </c:rich>
              </c:tx>
              <c:spPr>
                <a:noFill/>
                <a:ln>
                  <a:noFill/>
                </a:ln>
                <a:effectLst/>
              </c:spPr>
              <c:showLegendKey val="0"/>
              <c:showVal val="0"/>
              <c:showCatName val="1"/>
              <c:showSerName val="0"/>
              <c:showPercent val="1"/>
              <c:showBubbleSize val="0"/>
            </c:dLbl>
            <c:dLbl>
              <c:idx val="3"/>
              <c:layout>
                <c:manualLayout>
                  <c:x val="0.163083312322667"/>
                  <c:y val="-0.21507553933807"/>
                </c:manualLayout>
              </c:layout>
              <c:spPr>
                <a:noFill/>
                <a:ln>
                  <a:noFill/>
                </a:ln>
                <a:effectLst/>
              </c:spPr>
              <c:txPr>
                <a:bodyPr/>
                <a:lstStyle/>
                <a:p>
                  <a:pPr>
                    <a:defRPr sz="900" b="1">
                      <a:solidFill>
                        <a:srgbClr val="FFFFFF"/>
                      </a:solidFill>
                      <a:latin typeface="Arial"/>
                      <a:cs typeface="Arial"/>
                    </a:defRPr>
                  </a:pPr>
                  <a:endParaRPr lang="en-US"/>
                </a:p>
              </c:txPr>
              <c:showLegendKey val="0"/>
              <c:showVal val="0"/>
              <c:showCatName val="1"/>
              <c:showSerName val="0"/>
              <c:showPercent val="1"/>
              <c:showBubbleSize val="0"/>
            </c:dLbl>
            <c:dLbl>
              <c:idx val="4"/>
              <c:layout>
                <c:manualLayout>
                  <c:x val="0.166649798948638"/>
                  <c:y val="0.205223737276743"/>
                </c:manualLayout>
              </c:layout>
              <c:spPr>
                <a:noFill/>
                <a:ln>
                  <a:noFill/>
                </a:ln>
                <a:effectLst/>
              </c:spPr>
              <c:txPr>
                <a:bodyPr/>
                <a:lstStyle/>
                <a:p>
                  <a:pPr>
                    <a:defRPr sz="900" b="1">
                      <a:solidFill>
                        <a:srgbClr val="FFFFFF"/>
                      </a:solidFill>
                      <a:latin typeface="Arial"/>
                      <a:cs typeface="Arial"/>
                    </a:defRPr>
                  </a:pPr>
                  <a:endParaRPr lang="en-US"/>
                </a:p>
              </c:txPr>
              <c:showLegendKey val="0"/>
              <c:showVal val="0"/>
              <c:showCatName val="1"/>
              <c:showSerName val="0"/>
              <c:showPercent val="1"/>
              <c:showBubbleSize val="0"/>
            </c:dLbl>
            <c:spPr>
              <a:noFill/>
              <a:ln>
                <a:noFill/>
              </a:ln>
              <a:effectLst/>
            </c:spPr>
            <c:txPr>
              <a:bodyPr/>
              <a:lstStyle/>
              <a:p>
                <a:pPr>
                  <a:defRPr sz="900" b="1">
                    <a:latin typeface="Arial"/>
                    <a:cs typeface="Arial"/>
                  </a:defRPr>
                </a:pPr>
                <a:endParaRPr lang="en-US"/>
              </a:p>
            </c:txPr>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15:layout/>
              </c:ext>
            </c:extLst>
          </c:dLbls>
          <c:cat>
            <c:strRef>
              <c:f>'2.3'!$A$5:$A$9</c:f>
              <c:strCache>
                <c:ptCount val="5"/>
                <c:pt idx="0">
                  <c:v>Not at all</c:v>
                </c:pt>
                <c:pt idx="1">
                  <c:v>Weakly</c:v>
                </c:pt>
                <c:pt idx="2">
                  <c:v>Moderatly</c:v>
                </c:pt>
                <c:pt idx="3">
                  <c:v>Strongly</c:v>
                </c:pt>
                <c:pt idx="4">
                  <c:v>Very Strongly</c:v>
                </c:pt>
              </c:strCache>
            </c:strRef>
          </c:cat>
          <c:val>
            <c:numRef>
              <c:f>'2.3'!$B$5:$B$9</c:f>
              <c:numCache>
                <c:formatCode>###0.0</c:formatCode>
                <c:ptCount val="5"/>
                <c:pt idx="0">
                  <c:v>6.47773279352227</c:v>
                </c:pt>
                <c:pt idx="1">
                  <c:v>15.78947368421052</c:v>
                </c:pt>
                <c:pt idx="2">
                  <c:v>20.24291497975708</c:v>
                </c:pt>
                <c:pt idx="3">
                  <c:v>34.81781376518213</c:v>
                </c:pt>
                <c:pt idx="4">
                  <c:v>22.67206477732793</c:v>
                </c:pt>
              </c:numCache>
            </c:numRef>
          </c:val>
          <c:extLst xmlns:c16r2="http://schemas.microsoft.com/office/drawing/2015/06/chart">
            <c:ext xmlns:c16="http://schemas.microsoft.com/office/drawing/2014/chart" uri="{C3380CC4-5D6E-409C-BE32-E72D297353CC}">
              <c16:uniqueId val="{00000000-27BC-468B-8BB6-C7E27D3B103B}"/>
            </c:ext>
          </c:extLst>
        </c:ser>
        <c:dLbls>
          <c:showLegendKey val="0"/>
          <c:showVal val="0"/>
          <c:showCatName val="1"/>
          <c:showSerName val="0"/>
          <c:showPercent val="1"/>
          <c:showBubbleSize val="0"/>
          <c:showLeaderLines val="1"/>
        </c:dLbls>
        <c:firstSliceAng val="0"/>
      </c:pieChart>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solidFill>
                  <a:srgbClr val="7F7F7F"/>
                </a:solidFill>
              </a:defRPr>
            </a:pPr>
            <a:r>
              <a:rPr lang="en-US" sz="1400" dirty="0">
                <a:solidFill>
                  <a:srgbClr val="7F7F7F"/>
                </a:solidFill>
                <a:latin typeface="Arial"/>
                <a:cs typeface="Arial"/>
              </a:rPr>
              <a:t>Extent of Availability of Flexible Schedules in 2015</a:t>
            </a:r>
          </a:p>
        </c:rich>
      </c:tx>
      <c:layout/>
      <c:overlay val="0"/>
    </c:title>
    <c:autoTitleDeleted val="0"/>
    <c:plotArea>
      <c:layout/>
      <c:barChart>
        <c:barDir val="bar"/>
        <c:grouping val="percentStacked"/>
        <c:varyColors val="0"/>
        <c:ser>
          <c:idx val="0"/>
          <c:order val="0"/>
          <c:tx>
            <c:strRef>
              <c:f>'3.3'!$A$7</c:f>
              <c:strCache>
                <c:ptCount val="1"/>
                <c:pt idx="0">
                  <c:v>No Availability</c:v>
                </c:pt>
              </c:strCache>
            </c:strRef>
          </c:tx>
          <c:spPr>
            <a:solidFill>
              <a:schemeClr val="accent1">
                <a:lumMod val="75000"/>
              </a:schemeClr>
            </a:solidFill>
          </c:spPr>
          <c:invertIfNegative val="0"/>
          <c:dLbls>
            <c:spPr>
              <a:noFill/>
              <a:ln>
                <a:noFill/>
              </a:ln>
              <a:effectLst/>
            </c:spPr>
            <c:txPr>
              <a:bodyPr/>
              <a:lstStyle/>
              <a:p>
                <a:pPr>
                  <a:defRPr b="1">
                    <a:solidFill>
                      <a:srgbClr val="FFFFFF"/>
                    </a:solidFill>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'3.3'!$B$6:$E$6</c:f>
              <c:strCache>
                <c:ptCount val="4"/>
                <c:pt idx="0">
                  <c:v>Select Alternate Schedule</c:v>
                </c:pt>
                <c:pt idx="1">
                  <c:v>Adjust Starting and Quitting Times Occasionally</c:v>
                </c:pt>
                <c:pt idx="2">
                  <c:v>Adjust Starting and Quitting Times Daily</c:v>
                </c:pt>
                <c:pt idx="3">
                  <c:v>Work a Compressed Week</c:v>
                </c:pt>
              </c:strCache>
            </c:strRef>
          </c:cat>
          <c:val>
            <c:numRef>
              <c:f>'3.3'!$B$7:$E$7</c:f>
              <c:numCache>
                <c:formatCode>0</c:formatCode>
                <c:ptCount val="4"/>
                <c:pt idx="0">
                  <c:v>14.8</c:v>
                </c:pt>
                <c:pt idx="1">
                  <c:v>8.5</c:v>
                </c:pt>
                <c:pt idx="2">
                  <c:v>47.32142857142853</c:v>
                </c:pt>
                <c:pt idx="3">
                  <c:v>43.30357142857143</c:v>
                </c:pt>
              </c:numCache>
            </c:numRef>
          </c:val>
          <c:extLst xmlns:c16r2="http://schemas.microsoft.com/office/drawing/2015/06/chart">
            <c:ext xmlns:c16="http://schemas.microsoft.com/office/drawing/2014/chart" uri="{C3380CC4-5D6E-409C-BE32-E72D297353CC}">
              <c16:uniqueId val="{00000000-1363-4F97-9550-605C5B26F69C}"/>
            </c:ext>
          </c:extLst>
        </c:ser>
        <c:ser>
          <c:idx val="1"/>
          <c:order val="1"/>
          <c:tx>
            <c:strRef>
              <c:f>'3.3'!$A$8</c:f>
              <c:strCache>
                <c:ptCount val="1"/>
                <c:pt idx="0">
                  <c:v>Available to Half or Less of Employees</c:v>
                </c:pt>
              </c:strCache>
            </c:strRef>
          </c:tx>
          <c:spPr>
            <a:solidFill>
              <a:srgbClr val="800000"/>
            </a:solidFill>
          </c:spPr>
          <c:invertIfNegative val="0"/>
          <c:dLbls>
            <c:spPr>
              <a:noFill/>
              <a:ln>
                <a:noFill/>
              </a:ln>
              <a:effectLst/>
            </c:spPr>
            <c:txPr>
              <a:bodyPr/>
              <a:lstStyle/>
              <a:p>
                <a:pPr>
                  <a:defRPr b="1">
                    <a:solidFill>
                      <a:schemeClr val="bg1"/>
                    </a:solidFill>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'3.3'!$B$6:$E$6</c:f>
              <c:strCache>
                <c:ptCount val="4"/>
                <c:pt idx="0">
                  <c:v>Select Alternate Schedule</c:v>
                </c:pt>
                <c:pt idx="1">
                  <c:v>Adjust Starting and Quitting Times Occasionally</c:v>
                </c:pt>
                <c:pt idx="2">
                  <c:v>Adjust Starting and Quitting Times Daily</c:v>
                </c:pt>
                <c:pt idx="3">
                  <c:v>Work a Compressed Week</c:v>
                </c:pt>
              </c:strCache>
            </c:strRef>
          </c:cat>
          <c:val>
            <c:numRef>
              <c:f>'3.3'!$B$8:$E$8</c:f>
              <c:numCache>
                <c:formatCode>0</c:formatCode>
                <c:ptCount val="4"/>
                <c:pt idx="0">
                  <c:v>59.6</c:v>
                </c:pt>
                <c:pt idx="1">
                  <c:v>54.5</c:v>
                </c:pt>
                <c:pt idx="2">
                  <c:v>44.64285714285715</c:v>
                </c:pt>
                <c:pt idx="3">
                  <c:v>44.64285714285715</c:v>
                </c:pt>
              </c:numCache>
            </c:numRef>
          </c:val>
          <c:extLst xmlns:c16r2="http://schemas.microsoft.com/office/drawing/2015/06/chart">
            <c:ext xmlns:c16="http://schemas.microsoft.com/office/drawing/2014/chart" uri="{C3380CC4-5D6E-409C-BE32-E72D297353CC}">
              <c16:uniqueId val="{00000001-1363-4F97-9550-605C5B26F69C}"/>
            </c:ext>
          </c:extLst>
        </c:ser>
        <c:ser>
          <c:idx val="2"/>
          <c:order val="2"/>
          <c:tx>
            <c:strRef>
              <c:f>'3.3'!$A$9</c:f>
              <c:strCache>
                <c:ptCount val="1"/>
                <c:pt idx="0">
                  <c:v>Avaliable to Most or All Employees</c:v>
                </c:pt>
              </c:strCache>
            </c:strRef>
          </c:tx>
          <c:spPr>
            <a:solidFill>
              <a:schemeClr val="bg1">
                <a:lumMod val="65000"/>
              </a:schemeClr>
            </a:solidFill>
          </c:spPr>
          <c:invertIfNegative val="0"/>
          <c:dLbls>
            <c:spPr>
              <a:noFill/>
              <a:ln>
                <a:noFill/>
              </a:ln>
              <a:effectLst/>
            </c:spPr>
            <c:txPr>
              <a:bodyPr/>
              <a:lstStyle/>
              <a:p>
                <a:pPr>
                  <a:defRPr b="1">
                    <a:latin typeface="Arial"/>
                    <a:cs typeface="Arial"/>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'3.3'!$B$6:$E$6</c:f>
              <c:strCache>
                <c:ptCount val="4"/>
                <c:pt idx="0">
                  <c:v>Select Alternate Schedule</c:v>
                </c:pt>
                <c:pt idx="1">
                  <c:v>Adjust Starting and Quitting Times Occasionally</c:v>
                </c:pt>
                <c:pt idx="2">
                  <c:v>Adjust Starting and Quitting Times Daily</c:v>
                </c:pt>
                <c:pt idx="3">
                  <c:v>Work a Compressed Week</c:v>
                </c:pt>
              </c:strCache>
            </c:strRef>
          </c:cat>
          <c:val>
            <c:numRef>
              <c:f>'3.3'!$B$9:$E$9</c:f>
              <c:numCache>
                <c:formatCode>0</c:formatCode>
                <c:ptCount val="4"/>
                <c:pt idx="0">
                  <c:v>25.6</c:v>
                </c:pt>
                <c:pt idx="1">
                  <c:v>37.1</c:v>
                </c:pt>
                <c:pt idx="2">
                  <c:v>8.1</c:v>
                </c:pt>
                <c:pt idx="3">
                  <c:v>12.0</c:v>
                </c:pt>
              </c:numCache>
            </c:numRef>
          </c:val>
          <c:extLst xmlns:c16r2="http://schemas.microsoft.com/office/drawing/2015/06/chart">
            <c:ext xmlns:c16="http://schemas.microsoft.com/office/drawing/2014/chart" uri="{C3380CC4-5D6E-409C-BE32-E72D297353CC}">
              <c16:uniqueId val="{00000002-1363-4F97-9550-605C5B26F69C}"/>
            </c:ext>
          </c:extLst>
        </c:ser>
        <c:dLbls>
          <c:showLegendKey val="0"/>
          <c:showVal val="1"/>
          <c:showCatName val="0"/>
          <c:showSerName val="0"/>
          <c:showPercent val="0"/>
          <c:showBubbleSize val="0"/>
        </c:dLbls>
        <c:gapWidth val="95"/>
        <c:overlap val="100"/>
        <c:axId val="2102275928"/>
        <c:axId val="2102279160"/>
      </c:barChart>
      <c:catAx>
        <c:axId val="2102275928"/>
        <c:scaling>
          <c:orientation val="minMax"/>
        </c:scaling>
        <c:delete val="0"/>
        <c:axPos val="l"/>
        <c:numFmt formatCode="General" sourceLinked="0"/>
        <c:majorTickMark val="none"/>
        <c:minorTickMark val="none"/>
        <c:tickLblPos val="nextTo"/>
        <c:txPr>
          <a:bodyPr/>
          <a:lstStyle/>
          <a:p>
            <a:pPr algn="r">
              <a:defRPr>
                <a:solidFill>
                  <a:srgbClr val="7F7F7F"/>
                </a:solidFill>
                <a:latin typeface="Arial"/>
                <a:cs typeface="Arial"/>
              </a:defRPr>
            </a:pPr>
            <a:endParaRPr lang="en-US"/>
          </a:p>
        </c:txPr>
        <c:crossAx val="2102279160"/>
        <c:crosses val="autoZero"/>
        <c:auto val="1"/>
        <c:lblAlgn val="ctr"/>
        <c:lblOffset val="100"/>
        <c:noMultiLvlLbl val="0"/>
      </c:catAx>
      <c:valAx>
        <c:axId val="2102279160"/>
        <c:scaling>
          <c:orientation val="minMax"/>
        </c:scaling>
        <c:delete val="1"/>
        <c:axPos val="b"/>
        <c:numFmt formatCode="0%" sourceLinked="1"/>
        <c:majorTickMark val="none"/>
        <c:minorTickMark val="none"/>
        <c:tickLblPos val="nextTo"/>
        <c:crossAx val="2102275928"/>
        <c:crosses val="autoZero"/>
        <c:crossBetween val="between"/>
      </c:valAx>
    </c:plotArea>
    <c:legend>
      <c:legendPos val="t"/>
      <c:layout/>
      <c:overlay val="0"/>
      <c:txPr>
        <a:bodyPr/>
        <a:lstStyle/>
        <a:p>
          <a:pPr>
            <a:defRPr>
              <a:solidFill>
                <a:srgbClr val="7F7F7F"/>
              </a:solidFill>
              <a:latin typeface="Arial"/>
              <a:cs typeface="Arial"/>
            </a:defRPr>
          </a:pPr>
          <a:endParaRPr lang="en-US"/>
        </a:p>
      </c:txPr>
    </c:legend>
    <c:plotVisOnly val="1"/>
    <c:dispBlanksAs val="gap"/>
    <c:showDLblsOverMax val="0"/>
  </c:chart>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16715F2-CD5E-4ACE-9990-4B35EAED0F39}" type="datetimeFigureOut">
              <a:rPr lang="en-US" smtClean="0"/>
              <a:t>9/13/15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010BA2-67F6-4EF4-902A-B51DD412AD93}" type="slidenum">
              <a:rPr lang="en-US" smtClean="0"/>
              <a:t>‹#›</a:t>
            </a:fld>
            <a:endParaRPr lang="en-US"/>
          </a:p>
        </p:txBody>
      </p:sp>
    </p:spTree>
    <p:extLst>
      <p:ext uri="{BB962C8B-B14F-4D97-AF65-F5344CB8AC3E}">
        <p14:creationId xmlns:p14="http://schemas.microsoft.com/office/powerpoint/2010/main" val="5586843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atin typeface="Calibri"/>
              </a:rPr>
              <a:t/>
            </a:r>
            <a:br>
              <a:rPr lang="en-US">
                <a:latin typeface="Calibri"/>
              </a:rPr>
            </a:br>
            <a:endParaRPr lang="en-US">
              <a:latin typeface="Calibri"/>
            </a:endParaRPr>
          </a:p>
        </p:txBody>
      </p:sp>
      <p:sp>
        <p:nvSpPr>
          <p:cNvPr id="4" name="Slide Number Placeholder 3"/>
          <p:cNvSpPr>
            <a:spLocks noGrp="1"/>
          </p:cNvSpPr>
          <p:nvPr>
            <p:ph type="sldNum" sz="quarter" idx="10"/>
          </p:nvPr>
        </p:nvSpPr>
        <p:spPr/>
        <p:txBody>
          <a:bodyPr/>
          <a:lstStyle/>
          <a:p>
            <a:fld id="{8D010BA2-67F6-4EF4-902A-B51DD412AD93}" type="slidenum">
              <a:rPr lang="en-US" smtClean="0"/>
              <a:t>1</a:t>
            </a:fld>
            <a:endParaRPr lang="en-US"/>
          </a:p>
        </p:txBody>
      </p:sp>
    </p:spTree>
    <p:extLst>
      <p:ext uri="{BB962C8B-B14F-4D97-AF65-F5344CB8AC3E}">
        <p14:creationId xmlns:p14="http://schemas.microsoft.com/office/powerpoint/2010/main" val="16754700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D010BA2-67F6-4EF4-902A-B51DD412AD93}" type="slidenum">
              <a:rPr lang="en-US" smtClean="0"/>
              <a:t>2</a:t>
            </a:fld>
            <a:endParaRPr lang="en-US"/>
          </a:p>
        </p:txBody>
      </p:sp>
    </p:spTree>
    <p:extLst>
      <p:ext uri="{BB962C8B-B14F-4D97-AF65-F5344CB8AC3E}">
        <p14:creationId xmlns:p14="http://schemas.microsoft.com/office/powerpoint/2010/main" val="15189275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atin typeface="Calibri"/>
              </a:rPr>
              <a:t>Figures in this chart are based on the 2014-2015 Talent Management Study.</a:t>
            </a:r>
          </a:p>
        </p:txBody>
      </p:sp>
      <p:sp>
        <p:nvSpPr>
          <p:cNvPr id="4" name="Slide Number Placeholder 3"/>
          <p:cNvSpPr>
            <a:spLocks noGrp="1"/>
          </p:cNvSpPr>
          <p:nvPr>
            <p:ph type="sldNum" sz="quarter" idx="10"/>
          </p:nvPr>
        </p:nvSpPr>
        <p:spPr/>
        <p:txBody>
          <a:bodyPr/>
          <a:lstStyle/>
          <a:p>
            <a:fld id="{8D010BA2-67F6-4EF4-902A-B51DD412AD93}" type="slidenum">
              <a:rPr lang="en-US" smtClean="0"/>
              <a:t>3</a:t>
            </a:fld>
            <a:endParaRPr lang="en-US"/>
          </a:p>
        </p:txBody>
      </p:sp>
    </p:spTree>
    <p:extLst>
      <p:ext uri="{BB962C8B-B14F-4D97-AF65-F5344CB8AC3E}">
        <p14:creationId xmlns:p14="http://schemas.microsoft.com/office/powerpoint/2010/main" val="19941200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Calibri"/>
              </a:rPr>
              <a:t>Figures in this chart are based on the 2014-2015 Talent Management Study.</a:t>
            </a:r>
          </a:p>
        </p:txBody>
      </p:sp>
      <p:sp>
        <p:nvSpPr>
          <p:cNvPr id="4" name="Slide Number Placeholder 3"/>
          <p:cNvSpPr>
            <a:spLocks noGrp="1"/>
          </p:cNvSpPr>
          <p:nvPr>
            <p:ph type="sldNum" sz="quarter" idx="10"/>
          </p:nvPr>
        </p:nvSpPr>
        <p:spPr/>
        <p:txBody>
          <a:bodyPr/>
          <a:lstStyle/>
          <a:p>
            <a:fld id="{8D010BA2-67F6-4EF4-902A-B51DD412AD93}" type="slidenum">
              <a:rPr lang="en-US" smtClean="0"/>
              <a:t>4</a:t>
            </a:fld>
            <a:endParaRPr lang="en-US"/>
          </a:p>
        </p:txBody>
      </p:sp>
    </p:spTree>
    <p:extLst>
      <p:ext uri="{BB962C8B-B14F-4D97-AF65-F5344CB8AC3E}">
        <p14:creationId xmlns:p14="http://schemas.microsoft.com/office/powerpoint/2010/main" val="3558249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Calibri"/>
              </a:rPr>
              <a:t>Figures in this chart are based on the 2014-2015 Talent Management Study.</a:t>
            </a:r>
          </a:p>
        </p:txBody>
      </p:sp>
      <p:sp>
        <p:nvSpPr>
          <p:cNvPr id="4" name="Slide Number Placeholder 3"/>
          <p:cNvSpPr>
            <a:spLocks noGrp="1"/>
          </p:cNvSpPr>
          <p:nvPr>
            <p:ph type="sldNum" sz="quarter" idx="10"/>
          </p:nvPr>
        </p:nvSpPr>
        <p:spPr/>
        <p:txBody>
          <a:bodyPr/>
          <a:lstStyle/>
          <a:p>
            <a:fld id="{8D010BA2-67F6-4EF4-902A-B51DD412AD93}" type="slidenum">
              <a:rPr lang="en-US" smtClean="0"/>
              <a:t>5</a:t>
            </a:fld>
            <a:endParaRPr lang="en-US"/>
          </a:p>
        </p:txBody>
      </p:sp>
    </p:spTree>
    <p:extLst>
      <p:ext uri="{BB962C8B-B14F-4D97-AF65-F5344CB8AC3E}">
        <p14:creationId xmlns:p14="http://schemas.microsoft.com/office/powerpoint/2010/main" val="3558249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Calibri"/>
              </a:rPr>
              <a:t>Figures in this chart are based on the 2014-2015 Talent Management Study.</a:t>
            </a:r>
          </a:p>
        </p:txBody>
      </p:sp>
      <p:sp>
        <p:nvSpPr>
          <p:cNvPr id="4" name="Slide Number Placeholder 3"/>
          <p:cNvSpPr>
            <a:spLocks noGrp="1"/>
          </p:cNvSpPr>
          <p:nvPr>
            <p:ph type="sldNum" sz="quarter" idx="10"/>
          </p:nvPr>
        </p:nvSpPr>
        <p:spPr/>
        <p:txBody>
          <a:bodyPr/>
          <a:lstStyle/>
          <a:p>
            <a:fld id="{8D010BA2-67F6-4EF4-902A-B51DD412AD93}" type="slidenum">
              <a:rPr lang="en-US" smtClean="0"/>
              <a:t>6</a:t>
            </a:fld>
            <a:endParaRPr lang="en-US"/>
          </a:p>
        </p:txBody>
      </p:sp>
    </p:spTree>
    <p:extLst>
      <p:ext uri="{BB962C8B-B14F-4D97-AF65-F5344CB8AC3E}">
        <p14:creationId xmlns:p14="http://schemas.microsoft.com/office/powerpoint/2010/main" val="3558249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AB866E5-8187-4904-B432-8AA22420A56B}" type="datetimeFigureOut">
              <a:rPr lang="en-US" smtClean="0"/>
              <a:t>9/13/15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5F06FF-6CFF-4621-B6B8-F3E8748F44D0}" type="slidenum">
              <a:rPr lang="en-US" smtClean="0"/>
              <a:t>‹#›</a:t>
            </a:fld>
            <a:endParaRPr lang="en-US"/>
          </a:p>
        </p:txBody>
      </p:sp>
    </p:spTree>
    <p:extLst>
      <p:ext uri="{BB962C8B-B14F-4D97-AF65-F5344CB8AC3E}">
        <p14:creationId xmlns:p14="http://schemas.microsoft.com/office/powerpoint/2010/main" val="11364078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AB866E5-8187-4904-B432-8AA22420A56B}" type="datetimeFigureOut">
              <a:rPr lang="en-US" smtClean="0"/>
              <a:t>9/13/15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5F06FF-6CFF-4621-B6B8-F3E8748F44D0}" type="slidenum">
              <a:rPr lang="en-US" smtClean="0"/>
              <a:t>‹#›</a:t>
            </a:fld>
            <a:endParaRPr lang="en-US"/>
          </a:p>
        </p:txBody>
      </p:sp>
    </p:spTree>
    <p:extLst>
      <p:ext uri="{BB962C8B-B14F-4D97-AF65-F5344CB8AC3E}">
        <p14:creationId xmlns:p14="http://schemas.microsoft.com/office/powerpoint/2010/main" val="18492358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AB866E5-8187-4904-B432-8AA22420A56B}" type="datetimeFigureOut">
              <a:rPr lang="en-US" smtClean="0"/>
              <a:t>9/13/15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5F06FF-6CFF-4621-B6B8-F3E8748F44D0}" type="slidenum">
              <a:rPr lang="en-US" smtClean="0"/>
              <a:t>‹#›</a:t>
            </a:fld>
            <a:endParaRPr lang="en-US"/>
          </a:p>
        </p:txBody>
      </p:sp>
    </p:spTree>
    <p:extLst>
      <p:ext uri="{BB962C8B-B14F-4D97-AF65-F5344CB8AC3E}">
        <p14:creationId xmlns:p14="http://schemas.microsoft.com/office/powerpoint/2010/main" val="27393843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AB866E5-8187-4904-B432-8AA22420A56B}" type="datetimeFigureOut">
              <a:rPr lang="en-US" smtClean="0"/>
              <a:t>9/13/15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5F06FF-6CFF-4621-B6B8-F3E8748F44D0}" type="slidenum">
              <a:rPr lang="en-US" smtClean="0"/>
              <a:t>‹#›</a:t>
            </a:fld>
            <a:endParaRPr lang="en-US"/>
          </a:p>
        </p:txBody>
      </p:sp>
    </p:spTree>
    <p:extLst>
      <p:ext uri="{BB962C8B-B14F-4D97-AF65-F5344CB8AC3E}">
        <p14:creationId xmlns:p14="http://schemas.microsoft.com/office/powerpoint/2010/main" val="24362250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AB866E5-8187-4904-B432-8AA22420A56B}" type="datetimeFigureOut">
              <a:rPr lang="en-US" smtClean="0"/>
              <a:t>9/13/15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5F06FF-6CFF-4621-B6B8-F3E8748F44D0}" type="slidenum">
              <a:rPr lang="en-US" smtClean="0"/>
              <a:t>‹#›</a:t>
            </a:fld>
            <a:endParaRPr lang="en-US"/>
          </a:p>
        </p:txBody>
      </p:sp>
    </p:spTree>
    <p:extLst>
      <p:ext uri="{BB962C8B-B14F-4D97-AF65-F5344CB8AC3E}">
        <p14:creationId xmlns:p14="http://schemas.microsoft.com/office/powerpoint/2010/main" val="2112575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AB866E5-8187-4904-B432-8AA22420A56B}" type="datetimeFigureOut">
              <a:rPr lang="en-US" smtClean="0"/>
              <a:t>9/13/15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5F06FF-6CFF-4621-B6B8-F3E8748F44D0}" type="slidenum">
              <a:rPr lang="en-US" smtClean="0"/>
              <a:t>‹#›</a:t>
            </a:fld>
            <a:endParaRPr lang="en-US"/>
          </a:p>
        </p:txBody>
      </p:sp>
    </p:spTree>
    <p:extLst>
      <p:ext uri="{BB962C8B-B14F-4D97-AF65-F5344CB8AC3E}">
        <p14:creationId xmlns:p14="http://schemas.microsoft.com/office/powerpoint/2010/main" val="5056366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AB866E5-8187-4904-B432-8AA22420A56B}" type="datetimeFigureOut">
              <a:rPr lang="en-US" smtClean="0"/>
              <a:t>9/13/15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F5F06FF-6CFF-4621-B6B8-F3E8748F44D0}" type="slidenum">
              <a:rPr lang="en-US" smtClean="0"/>
              <a:t>‹#›</a:t>
            </a:fld>
            <a:endParaRPr lang="en-US"/>
          </a:p>
        </p:txBody>
      </p:sp>
    </p:spTree>
    <p:extLst>
      <p:ext uri="{BB962C8B-B14F-4D97-AF65-F5344CB8AC3E}">
        <p14:creationId xmlns:p14="http://schemas.microsoft.com/office/powerpoint/2010/main" val="5149124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AB866E5-8187-4904-B432-8AA22420A56B}" type="datetimeFigureOut">
              <a:rPr lang="en-US" smtClean="0"/>
              <a:t>9/13/15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F5F06FF-6CFF-4621-B6B8-F3E8748F44D0}" type="slidenum">
              <a:rPr lang="en-US" smtClean="0"/>
              <a:t>‹#›</a:t>
            </a:fld>
            <a:endParaRPr lang="en-US"/>
          </a:p>
        </p:txBody>
      </p:sp>
    </p:spTree>
    <p:extLst>
      <p:ext uri="{BB962C8B-B14F-4D97-AF65-F5344CB8AC3E}">
        <p14:creationId xmlns:p14="http://schemas.microsoft.com/office/powerpoint/2010/main" val="37013102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B866E5-8187-4904-B432-8AA22420A56B}" type="datetimeFigureOut">
              <a:rPr lang="en-US" smtClean="0"/>
              <a:t>9/13/15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F5F06FF-6CFF-4621-B6B8-F3E8748F44D0}" type="slidenum">
              <a:rPr lang="en-US" smtClean="0"/>
              <a:t>‹#›</a:t>
            </a:fld>
            <a:endParaRPr lang="en-US"/>
          </a:p>
        </p:txBody>
      </p:sp>
    </p:spTree>
    <p:extLst>
      <p:ext uri="{BB962C8B-B14F-4D97-AF65-F5344CB8AC3E}">
        <p14:creationId xmlns:p14="http://schemas.microsoft.com/office/powerpoint/2010/main" val="32491159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AB866E5-8187-4904-B432-8AA22420A56B}" type="datetimeFigureOut">
              <a:rPr lang="en-US" smtClean="0"/>
              <a:t>9/13/15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5F06FF-6CFF-4621-B6B8-F3E8748F44D0}" type="slidenum">
              <a:rPr lang="en-US" smtClean="0"/>
              <a:t>‹#›</a:t>
            </a:fld>
            <a:endParaRPr lang="en-US"/>
          </a:p>
        </p:txBody>
      </p:sp>
    </p:spTree>
    <p:extLst>
      <p:ext uri="{BB962C8B-B14F-4D97-AF65-F5344CB8AC3E}">
        <p14:creationId xmlns:p14="http://schemas.microsoft.com/office/powerpoint/2010/main" val="31421566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AB866E5-8187-4904-B432-8AA22420A56B}" type="datetimeFigureOut">
              <a:rPr lang="en-US" smtClean="0"/>
              <a:t>9/13/15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5F06FF-6CFF-4621-B6B8-F3E8748F44D0}" type="slidenum">
              <a:rPr lang="en-US" smtClean="0"/>
              <a:t>‹#›</a:t>
            </a:fld>
            <a:endParaRPr lang="en-US"/>
          </a:p>
        </p:txBody>
      </p:sp>
    </p:spTree>
    <p:extLst>
      <p:ext uri="{BB962C8B-B14F-4D97-AF65-F5344CB8AC3E}">
        <p14:creationId xmlns:p14="http://schemas.microsoft.com/office/powerpoint/2010/main" val="284985036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B866E5-8187-4904-B432-8AA22420A56B}" type="datetimeFigureOut">
              <a:rPr lang="en-US" smtClean="0"/>
              <a:t>9/13/15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5F06FF-6CFF-4621-B6B8-F3E8748F44D0}" type="slidenum">
              <a:rPr lang="en-US" smtClean="0"/>
              <a:t>‹#›</a:t>
            </a:fld>
            <a:endParaRPr lang="en-US"/>
          </a:p>
        </p:txBody>
      </p:sp>
    </p:spTree>
    <p:extLst>
      <p:ext uri="{BB962C8B-B14F-4D97-AF65-F5344CB8AC3E}">
        <p14:creationId xmlns:p14="http://schemas.microsoft.com/office/powerpoint/2010/main" val="288545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chart" Target="../charts/char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chart" Target="../charts/char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1.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9144000" cy="6858000"/>
          </a:xfrm>
          <a:prstGeom prst="rect">
            <a:avLst/>
          </a:prstGeom>
          <a:solidFill>
            <a:srgbClr val="80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p:nvSpPr>
        <p:spPr>
          <a:xfrm>
            <a:off x="838200" y="3048000"/>
            <a:ext cx="8077200" cy="769441"/>
          </a:xfrm>
          <a:prstGeom prst="rect">
            <a:avLst/>
          </a:prstGeom>
        </p:spPr>
        <p:txBody>
          <a:bodyPr wrap="square">
            <a:spAutoFit/>
          </a:bodyPr>
          <a:lstStyle/>
          <a:p>
            <a:r>
              <a:rPr lang="en-US" sz="2200" b="1" i="1" dirty="0" smtClean="0">
                <a:solidFill>
                  <a:schemeClr val="bg1"/>
                </a:solidFill>
                <a:latin typeface="Arial"/>
                <a:cs typeface="Arial"/>
              </a:rPr>
              <a:t>Overview of the types of support valued</a:t>
            </a:r>
          </a:p>
          <a:p>
            <a:r>
              <a:rPr lang="en-US" sz="2200" b="1" i="1" dirty="0" smtClean="0">
                <a:solidFill>
                  <a:schemeClr val="bg1"/>
                </a:solidFill>
                <a:latin typeface="Arial"/>
                <a:cs typeface="Arial"/>
              </a:rPr>
              <a:t>by working caregivers </a:t>
            </a:r>
            <a:endParaRPr lang="en-US" sz="2200" b="1" i="1" dirty="0">
              <a:solidFill>
                <a:schemeClr val="bg1"/>
              </a:solidFill>
              <a:latin typeface="Arial"/>
              <a:cs typeface="Arial"/>
            </a:endParaRPr>
          </a:p>
        </p:txBody>
      </p:sp>
      <p:sp>
        <p:nvSpPr>
          <p:cNvPr id="8" name="TextBox 7"/>
          <p:cNvSpPr txBox="1"/>
          <p:nvPr/>
        </p:nvSpPr>
        <p:spPr>
          <a:xfrm>
            <a:off x="838200" y="1371600"/>
            <a:ext cx="7543800" cy="646331"/>
          </a:xfrm>
          <a:prstGeom prst="rect">
            <a:avLst/>
          </a:prstGeom>
          <a:noFill/>
        </p:spPr>
        <p:txBody>
          <a:bodyPr wrap="square" rtlCol="0">
            <a:spAutoFit/>
          </a:bodyPr>
          <a:lstStyle/>
          <a:p>
            <a:r>
              <a:rPr lang="en-US" sz="3600" b="1" cap="all" dirty="0" smtClean="0">
                <a:solidFill>
                  <a:schemeClr val="bg1"/>
                </a:solidFill>
                <a:latin typeface="Arial"/>
                <a:ea typeface="Calibri"/>
                <a:cs typeface="Arial"/>
              </a:rPr>
              <a:t>WHAT ARE THE MODELS?</a:t>
            </a:r>
            <a:endParaRPr lang="en-US" sz="3600" b="1" dirty="0">
              <a:solidFill>
                <a:schemeClr val="bg1"/>
              </a:solidFill>
              <a:latin typeface="Arial"/>
              <a:cs typeface="Arial"/>
            </a:endParaRPr>
          </a:p>
        </p:txBody>
      </p:sp>
    </p:spTree>
    <p:extLst>
      <p:ext uri="{BB962C8B-B14F-4D97-AF65-F5344CB8AC3E}">
        <p14:creationId xmlns:p14="http://schemas.microsoft.com/office/powerpoint/2010/main" val="16174503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57200" y="2560637"/>
            <a:ext cx="7696200" cy="3535363"/>
          </a:xfrm>
        </p:spPr>
        <p:txBody>
          <a:bodyPr vert="horz" lIns="91440" tIns="45720" rIns="91440" bIns="45720" rtlCol="0" anchor="t">
            <a:normAutofit/>
          </a:bodyPr>
          <a:lstStyle/>
          <a:p>
            <a:r>
              <a:rPr lang="en-US" sz="2400" dirty="0" smtClean="0">
                <a:solidFill>
                  <a:schemeClr val="bg1">
                    <a:lumMod val="50000"/>
                  </a:schemeClr>
                </a:solidFill>
                <a:latin typeface="Arial"/>
                <a:cs typeface="Arial"/>
              </a:rPr>
              <a:t>Flexibility </a:t>
            </a:r>
            <a:r>
              <a:rPr lang="en-US" sz="2400" dirty="0">
                <a:solidFill>
                  <a:schemeClr val="bg1">
                    <a:lumMod val="50000"/>
                  </a:schemeClr>
                </a:solidFill>
                <a:latin typeface="Arial"/>
                <a:cs typeface="Arial"/>
              </a:rPr>
              <a:t>and breaks</a:t>
            </a:r>
          </a:p>
          <a:p>
            <a:r>
              <a:rPr lang="en-US" sz="2400" dirty="0">
                <a:solidFill>
                  <a:schemeClr val="bg1">
                    <a:lumMod val="50000"/>
                  </a:schemeClr>
                </a:solidFill>
                <a:latin typeface="Arial"/>
                <a:cs typeface="Arial"/>
              </a:rPr>
              <a:t>Information and support</a:t>
            </a:r>
          </a:p>
          <a:p>
            <a:r>
              <a:rPr lang="en-US" sz="2400" dirty="0">
                <a:solidFill>
                  <a:schemeClr val="bg1">
                    <a:lumMod val="50000"/>
                  </a:schemeClr>
                </a:solidFill>
                <a:latin typeface="Arial"/>
                <a:cs typeface="Arial"/>
              </a:rPr>
              <a:t>Financial support and resources</a:t>
            </a:r>
          </a:p>
        </p:txBody>
      </p:sp>
      <p:sp>
        <p:nvSpPr>
          <p:cNvPr id="5" name="Rectangle 4"/>
          <p:cNvSpPr/>
          <p:nvPr/>
        </p:nvSpPr>
        <p:spPr>
          <a:xfrm>
            <a:off x="381001" y="304800"/>
            <a:ext cx="8153400" cy="430887"/>
          </a:xfrm>
          <a:prstGeom prst="rect">
            <a:avLst/>
          </a:prstGeom>
        </p:spPr>
        <p:txBody>
          <a:bodyPr wrap="square">
            <a:spAutoFit/>
          </a:bodyPr>
          <a:lstStyle/>
          <a:p>
            <a:r>
              <a:rPr lang="en-US" sz="2200" b="1" dirty="0" smtClean="0">
                <a:solidFill>
                  <a:schemeClr val="tx2">
                    <a:lumMod val="75000"/>
                  </a:schemeClr>
                </a:solidFill>
                <a:effectLst/>
                <a:latin typeface="Arial"/>
                <a:cs typeface="Arial"/>
              </a:rPr>
              <a:t>What are the models?</a:t>
            </a:r>
            <a:endParaRPr lang="en-US" sz="2200" dirty="0">
              <a:solidFill>
                <a:schemeClr val="tx2">
                  <a:lumMod val="75000"/>
                </a:schemeClr>
              </a:solidFill>
              <a:effectLst/>
              <a:latin typeface="Arial"/>
              <a:cs typeface="Arial"/>
            </a:endParaRPr>
          </a:p>
        </p:txBody>
      </p:sp>
      <p:cxnSp>
        <p:nvCxnSpPr>
          <p:cNvPr id="6" name="Straight Connector 5"/>
          <p:cNvCxnSpPr/>
          <p:nvPr/>
        </p:nvCxnSpPr>
        <p:spPr>
          <a:xfrm>
            <a:off x="457200" y="838200"/>
            <a:ext cx="8153400" cy="0"/>
          </a:xfrm>
          <a:prstGeom prst="line">
            <a:avLst/>
          </a:prstGeom>
          <a:ln>
            <a:solidFill>
              <a:srgbClr val="800000"/>
            </a:solidFill>
          </a:ln>
          <a:effectLst/>
        </p:spPr>
        <p:style>
          <a:lnRef idx="2">
            <a:schemeClr val="dk1"/>
          </a:lnRef>
          <a:fillRef idx="0">
            <a:schemeClr val="dk1"/>
          </a:fillRef>
          <a:effectRef idx="1">
            <a:schemeClr val="dk1"/>
          </a:effectRef>
          <a:fontRef idx="minor">
            <a:schemeClr val="tx1"/>
          </a:fontRef>
        </p:style>
      </p:cxnSp>
      <p:sp>
        <p:nvSpPr>
          <p:cNvPr id="7" name="Rectangle 6"/>
          <p:cNvSpPr/>
          <p:nvPr/>
        </p:nvSpPr>
        <p:spPr>
          <a:xfrm>
            <a:off x="381000" y="1066800"/>
            <a:ext cx="8229600" cy="1200328"/>
          </a:xfrm>
          <a:prstGeom prst="rect">
            <a:avLst/>
          </a:prstGeom>
        </p:spPr>
        <p:txBody>
          <a:bodyPr wrap="square">
            <a:spAutoFit/>
          </a:bodyPr>
          <a:lstStyle/>
          <a:p>
            <a:r>
              <a:rPr lang="en-US" sz="2400" b="1" dirty="0">
                <a:solidFill>
                  <a:schemeClr val="accent1">
                    <a:lumMod val="75000"/>
                  </a:schemeClr>
                </a:solidFill>
                <a:latin typeface="Arial"/>
                <a:cs typeface="Arial"/>
              </a:rPr>
              <a:t>The type of programs &amp; benefits employers currently use to support caregivers in the workforce vary widely, but most </a:t>
            </a:r>
            <a:r>
              <a:rPr lang="en-US" sz="2400" b="1" dirty="0" smtClean="0">
                <a:solidFill>
                  <a:schemeClr val="accent1">
                    <a:lumMod val="75000"/>
                  </a:schemeClr>
                </a:solidFill>
                <a:latin typeface="Arial"/>
                <a:cs typeface="Arial"/>
              </a:rPr>
              <a:t>fall into </a:t>
            </a:r>
            <a:r>
              <a:rPr lang="en-US" sz="2400" b="1" dirty="0">
                <a:solidFill>
                  <a:schemeClr val="accent1">
                    <a:lumMod val="75000"/>
                  </a:schemeClr>
                </a:solidFill>
                <a:latin typeface="Arial"/>
                <a:cs typeface="Arial"/>
              </a:rPr>
              <a:t>one of three categories</a:t>
            </a:r>
            <a:r>
              <a:rPr lang="en-US" sz="2400" dirty="0">
                <a:solidFill>
                  <a:schemeClr val="accent1">
                    <a:lumMod val="75000"/>
                  </a:schemeClr>
                </a:solidFill>
              </a:rPr>
              <a:t>:</a:t>
            </a:r>
          </a:p>
        </p:txBody>
      </p:sp>
    </p:spTree>
    <p:extLst>
      <p:ext uri="{BB962C8B-B14F-4D97-AF65-F5344CB8AC3E}">
        <p14:creationId xmlns:p14="http://schemas.microsoft.com/office/powerpoint/2010/main" val="1087001425"/>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066800"/>
            <a:ext cx="4648200" cy="5257800"/>
          </a:xfrm>
        </p:spPr>
        <p:txBody>
          <a:bodyPr>
            <a:normAutofit fontScale="55000" lnSpcReduction="20000"/>
          </a:bodyPr>
          <a:lstStyle/>
          <a:p>
            <a:pPr marL="228600" indent="-228600">
              <a:lnSpc>
                <a:spcPct val="120000"/>
              </a:lnSpc>
            </a:pPr>
            <a:r>
              <a:rPr lang="en-US" dirty="0" smtClean="0">
                <a:solidFill>
                  <a:schemeClr val="bg1">
                    <a:lumMod val="50000"/>
                  </a:schemeClr>
                </a:solidFill>
                <a:latin typeface="Artial"/>
                <a:cs typeface="Artial"/>
              </a:rPr>
              <a:t>Employers can </a:t>
            </a:r>
            <a:r>
              <a:rPr lang="en-US" dirty="0">
                <a:solidFill>
                  <a:schemeClr val="bg1">
                    <a:lumMod val="50000"/>
                  </a:schemeClr>
                </a:solidFill>
                <a:latin typeface="Artial"/>
                <a:cs typeface="Artial"/>
              </a:rPr>
              <a:t>make a remarkable difference </a:t>
            </a:r>
            <a:r>
              <a:rPr lang="en-US" dirty="0" smtClean="0">
                <a:solidFill>
                  <a:schemeClr val="bg1">
                    <a:lumMod val="50000"/>
                  </a:schemeClr>
                </a:solidFill>
                <a:latin typeface="Artial"/>
                <a:cs typeface="Artial"/>
              </a:rPr>
              <a:t>by </a:t>
            </a:r>
            <a:r>
              <a:rPr lang="en-US" dirty="0">
                <a:solidFill>
                  <a:schemeClr val="bg1">
                    <a:lumMod val="50000"/>
                  </a:schemeClr>
                </a:solidFill>
                <a:latin typeface="Artial"/>
                <a:cs typeface="Artial"/>
              </a:rPr>
              <a:t>providing temporary “time outs” from </a:t>
            </a:r>
            <a:r>
              <a:rPr lang="en-US" dirty="0" smtClean="0">
                <a:solidFill>
                  <a:schemeClr val="bg1">
                    <a:lumMod val="50000"/>
                  </a:schemeClr>
                </a:solidFill>
                <a:latin typeface="Artial"/>
                <a:cs typeface="Artial"/>
              </a:rPr>
              <a:t>jobs.</a:t>
            </a:r>
          </a:p>
          <a:p>
            <a:pPr marL="228600" indent="-228600">
              <a:lnSpc>
                <a:spcPct val="120000"/>
              </a:lnSpc>
            </a:pPr>
            <a:endParaRPr lang="en-US" sz="700" dirty="0" smtClean="0">
              <a:solidFill>
                <a:schemeClr val="bg1">
                  <a:lumMod val="50000"/>
                </a:schemeClr>
              </a:solidFill>
              <a:latin typeface="Artial"/>
              <a:cs typeface="Artial"/>
            </a:endParaRPr>
          </a:p>
          <a:p>
            <a:pPr marL="228600" indent="-228600">
              <a:lnSpc>
                <a:spcPct val="120000"/>
              </a:lnSpc>
            </a:pPr>
            <a:r>
              <a:rPr lang="en-US" dirty="0">
                <a:solidFill>
                  <a:schemeClr val="bg1">
                    <a:lumMod val="50000"/>
                  </a:schemeClr>
                </a:solidFill>
                <a:latin typeface="Artial"/>
                <a:cs typeface="Artial"/>
              </a:rPr>
              <a:t>M</a:t>
            </a:r>
            <a:r>
              <a:rPr lang="en-US" dirty="0" smtClean="0">
                <a:solidFill>
                  <a:schemeClr val="bg1">
                    <a:lumMod val="50000"/>
                  </a:schemeClr>
                </a:solidFill>
                <a:latin typeface="Artial"/>
                <a:cs typeface="Artial"/>
              </a:rPr>
              <a:t>ost </a:t>
            </a:r>
            <a:r>
              <a:rPr lang="en-US" dirty="0">
                <a:solidFill>
                  <a:schemeClr val="bg1">
                    <a:lumMod val="50000"/>
                  </a:schemeClr>
                </a:solidFill>
                <a:latin typeface="Artial"/>
                <a:cs typeface="Artial"/>
              </a:rPr>
              <a:t>employers are obligated to provide 12 weeks of unpaid family leave to their </a:t>
            </a:r>
            <a:r>
              <a:rPr lang="en-US" dirty="0" smtClean="0">
                <a:solidFill>
                  <a:schemeClr val="bg1">
                    <a:lumMod val="50000"/>
                  </a:schemeClr>
                </a:solidFill>
                <a:latin typeface="Artial"/>
                <a:cs typeface="Artial"/>
              </a:rPr>
              <a:t>employees.</a:t>
            </a:r>
          </a:p>
          <a:p>
            <a:pPr marL="228600" indent="-228600">
              <a:lnSpc>
                <a:spcPct val="120000"/>
              </a:lnSpc>
            </a:pPr>
            <a:endParaRPr lang="en-US" sz="700" dirty="0" smtClean="0">
              <a:solidFill>
                <a:schemeClr val="bg1">
                  <a:lumMod val="50000"/>
                </a:schemeClr>
              </a:solidFill>
              <a:latin typeface="Artial"/>
              <a:cs typeface="Artial"/>
            </a:endParaRPr>
          </a:p>
          <a:p>
            <a:pPr marL="228600" indent="-228600">
              <a:lnSpc>
                <a:spcPct val="120000"/>
              </a:lnSpc>
            </a:pPr>
            <a:r>
              <a:rPr lang="en-US" dirty="0" smtClean="0">
                <a:solidFill>
                  <a:schemeClr val="bg1">
                    <a:lumMod val="50000"/>
                  </a:schemeClr>
                </a:solidFill>
                <a:latin typeface="Artial"/>
                <a:cs typeface="Artial"/>
              </a:rPr>
              <a:t>Women and racial minorities are more likely to have caregiving responsibilities, but also tend to have less access, indicating that provision of flexible work options is key to sustaining diversity. </a:t>
            </a:r>
          </a:p>
          <a:p>
            <a:pPr marL="228600" indent="-228600">
              <a:lnSpc>
                <a:spcPct val="120000"/>
              </a:lnSpc>
            </a:pPr>
            <a:endParaRPr lang="en-US" sz="700" dirty="0" smtClean="0">
              <a:solidFill>
                <a:schemeClr val="bg1">
                  <a:lumMod val="50000"/>
                </a:schemeClr>
              </a:solidFill>
              <a:latin typeface="Artial"/>
              <a:cs typeface="Artial"/>
            </a:endParaRPr>
          </a:p>
          <a:p>
            <a:pPr marL="228600" indent="-228600">
              <a:lnSpc>
                <a:spcPct val="120000"/>
              </a:lnSpc>
            </a:pPr>
            <a:r>
              <a:rPr lang="en-US" dirty="0" smtClean="0">
                <a:solidFill>
                  <a:schemeClr val="bg1">
                    <a:lumMod val="50000"/>
                  </a:schemeClr>
                </a:solidFill>
                <a:latin typeface="Artial"/>
                <a:cs typeface="Artial"/>
              </a:rPr>
              <a:t>Solutions in this Model:</a:t>
            </a:r>
          </a:p>
          <a:p>
            <a:pPr marL="457200" lvl="1" indent="-228600">
              <a:lnSpc>
                <a:spcPct val="120000"/>
              </a:lnSpc>
            </a:pPr>
            <a:r>
              <a:rPr lang="en-US" dirty="0" smtClean="0">
                <a:solidFill>
                  <a:schemeClr val="bg1">
                    <a:lumMod val="50000"/>
                  </a:schemeClr>
                </a:solidFill>
                <a:latin typeface="Artial"/>
                <a:cs typeface="Artial"/>
              </a:rPr>
              <a:t>Make leave options widely available</a:t>
            </a:r>
          </a:p>
          <a:p>
            <a:pPr marL="457200" lvl="1" indent="-228600">
              <a:lnSpc>
                <a:spcPct val="120000"/>
              </a:lnSpc>
            </a:pPr>
            <a:r>
              <a:rPr lang="en-US" dirty="0" smtClean="0">
                <a:solidFill>
                  <a:schemeClr val="bg1">
                    <a:lumMod val="50000"/>
                  </a:schemeClr>
                </a:solidFill>
                <a:latin typeface="Artial"/>
                <a:cs typeface="Artial"/>
              </a:rPr>
              <a:t>Provide options for extended leave</a:t>
            </a:r>
          </a:p>
          <a:p>
            <a:pPr marL="457200" lvl="1" indent="-228600">
              <a:lnSpc>
                <a:spcPct val="120000"/>
              </a:lnSpc>
            </a:pPr>
            <a:r>
              <a:rPr lang="en-US" dirty="0" smtClean="0">
                <a:solidFill>
                  <a:schemeClr val="bg1">
                    <a:lumMod val="50000"/>
                  </a:schemeClr>
                </a:solidFill>
                <a:latin typeface="Artial"/>
                <a:cs typeface="Artial"/>
              </a:rPr>
              <a:t>Provide options for paid leave</a:t>
            </a:r>
          </a:p>
          <a:p>
            <a:pPr marL="457200" lvl="1" indent="-228600">
              <a:lnSpc>
                <a:spcPct val="120000"/>
              </a:lnSpc>
            </a:pPr>
            <a:r>
              <a:rPr lang="en-US" dirty="0" smtClean="0">
                <a:solidFill>
                  <a:schemeClr val="bg1">
                    <a:lumMod val="50000"/>
                  </a:schemeClr>
                </a:solidFill>
                <a:latin typeface="Artial"/>
                <a:cs typeface="Artial"/>
              </a:rPr>
              <a:t>Foster a supportive environment</a:t>
            </a:r>
            <a:endParaRPr lang="en-US" dirty="0">
              <a:solidFill>
                <a:schemeClr val="bg1">
                  <a:lumMod val="50000"/>
                </a:schemeClr>
              </a:solidFill>
              <a:latin typeface="Artial"/>
              <a:cs typeface="Artial"/>
            </a:endParaRPr>
          </a:p>
        </p:txBody>
      </p:sp>
      <p:graphicFrame>
        <p:nvGraphicFramePr>
          <p:cNvPr id="4" name="Chart 3"/>
          <p:cNvGraphicFramePr/>
          <p:nvPr>
            <p:extLst>
              <p:ext uri="{D42A27DB-BD31-4B8C-83A1-F6EECF244321}">
                <p14:modId xmlns:p14="http://schemas.microsoft.com/office/powerpoint/2010/main" val="4077827122"/>
              </p:ext>
            </p:extLst>
          </p:nvPr>
        </p:nvGraphicFramePr>
        <p:xfrm>
          <a:off x="5105400" y="3733800"/>
          <a:ext cx="3379236" cy="3124200"/>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5410200" y="1066800"/>
            <a:ext cx="2971800" cy="1200329"/>
          </a:xfrm>
          <a:prstGeom prst="rect">
            <a:avLst/>
          </a:prstGeom>
          <a:noFill/>
        </p:spPr>
        <p:txBody>
          <a:bodyPr wrap="square" rtlCol="0">
            <a:spAutoFit/>
          </a:bodyPr>
          <a:lstStyle/>
          <a:p>
            <a:r>
              <a:rPr lang="en-US" b="1" i="1" dirty="0" smtClean="0">
                <a:solidFill>
                  <a:schemeClr val="accent1">
                    <a:lumMod val="60000"/>
                    <a:lumOff val="40000"/>
                  </a:schemeClr>
                </a:solidFill>
                <a:latin typeface="Arial"/>
                <a:cs typeface="Arial"/>
              </a:rPr>
              <a:t>Most employers offer strong communications that family connections matter. </a:t>
            </a:r>
            <a:endParaRPr lang="en-US" b="1" i="1" dirty="0">
              <a:solidFill>
                <a:schemeClr val="accent1">
                  <a:lumMod val="60000"/>
                  <a:lumOff val="40000"/>
                </a:schemeClr>
              </a:solidFill>
              <a:latin typeface="Arial"/>
              <a:cs typeface="Arial"/>
            </a:endParaRPr>
          </a:p>
        </p:txBody>
      </p:sp>
      <p:sp>
        <p:nvSpPr>
          <p:cNvPr id="7" name="Rectangle 6"/>
          <p:cNvSpPr/>
          <p:nvPr/>
        </p:nvSpPr>
        <p:spPr>
          <a:xfrm>
            <a:off x="381001" y="304800"/>
            <a:ext cx="8153400" cy="430887"/>
          </a:xfrm>
          <a:prstGeom prst="rect">
            <a:avLst/>
          </a:prstGeom>
        </p:spPr>
        <p:txBody>
          <a:bodyPr wrap="square">
            <a:spAutoFit/>
          </a:bodyPr>
          <a:lstStyle/>
          <a:p>
            <a:r>
              <a:rPr lang="en-US" sz="2200" b="1" dirty="0" smtClean="0">
                <a:solidFill>
                  <a:schemeClr val="tx2">
                    <a:lumMod val="75000"/>
                  </a:schemeClr>
                </a:solidFill>
                <a:effectLst/>
                <a:latin typeface="Arial"/>
                <a:cs typeface="Arial"/>
              </a:rPr>
              <a:t>Flexibility and Breaks — Leave</a:t>
            </a:r>
            <a:endParaRPr lang="en-US" sz="2200" dirty="0">
              <a:solidFill>
                <a:schemeClr val="tx2">
                  <a:lumMod val="75000"/>
                </a:schemeClr>
              </a:solidFill>
              <a:effectLst/>
              <a:latin typeface="Arial"/>
              <a:cs typeface="Arial"/>
            </a:endParaRPr>
          </a:p>
        </p:txBody>
      </p:sp>
      <p:cxnSp>
        <p:nvCxnSpPr>
          <p:cNvPr id="8" name="Straight Connector 7"/>
          <p:cNvCxnSpPr/>
          <p:nvPr/>
        </p:nvCxnSpPr>
        <p:spPr>
          <a:xfrm>
            <a:off x="457200" y="838200"/>
            <a:ext cx="8153400" cy="0"/>
          </a:xfrm>
          <a:prstGeom prst="line">
            <a:avLst/>
          </a:prstGeom>
          <a:ln>
            <a:solidFill>
              <a:srgbClr val="800000"/>
            </a:solidFill>
          </a:ln>
          <a:effectLst/>
        </p:spPr>
        <p:style>
          <a:lnRef idx="2">
            <a:schemeClr val="dk1"/>
          </a:lnRef>
          <a:fillRef idx="0">
            <a:schemeClr val="dk1"/>
          </a:fillRef>
          <a:effectRef idx="1">
            <a:schemeClr val="dk1"/>
          </a:effectRef>
          <a:fontRef idx="minor">
            <a:schemeClr val="tx1"/>
          </a:fontRef>
        </p:style>
      </p:cxnSp>
      <p:sp>
        <p:nvSpPr>
          <p:cNvPr id="12" name="TextBox 11"/>
          <p:cNvSpPr txBox="1"/>
          <p:nvPr/>
        </p:nvSpPr>
        <p:spPr>
          <a:xfrm>
            <a:off x="5410200" y="2514600"/>
            <a:ext cx="3200400" cy="1277273"/>
          </a:xfrm>
          <a:prstGeom prst="rect">
            <a:avLst/>
          </a:prstGeom>
          <a:noFill/>
        </p:spPr>
        <p:txBody>
          <a:bodyPr wrap="square" rtlCol="0">
            <a:spAutoFit/>
          </a:bodyPr>
          <a:lstStyle/>
          <a:p>
            <a:r>
              <a:rPr lang="en-US" sz="1100" dirty="0">
                <a:solidFill>
                  <a:srgbClr val="7F7F7F"/>
                </a:solidFill>
                <a:latin typeface="Arial"/>
                <a:cs typeface="Arial"/>
              </a:rPr>
              <a:t>Should Employers Care About Employees as People, Considering How Work Demands Can Intersect with Family Demands and Respond Accordingly?  This Graph Shows How Strongly This Message is Communicated by Top Leadership in American Companies</a:t>
            </a:r>
          </a:p>
          <a:p>
            <a:endParaRPr lang="en-US" sz="1100" dirty="0">
              <a:solidFill>
                <a:srgbClr val="7F7F7F"/>
              </a:solidFill>
              <a:latin typeface="Arial"/>
              <a:cs typeface="Arial"/>
            </a:endParaRPr>
          </a:p>
        </p:txBody>
      </p:sp>
    </p:spTree>
    <p:extLst>
      <p:ext uri="{BB962C8B-B14F-4D97-AF65-F5344CB8AC3E}">
        <p14:creationId xmlns:p14="http://schemas.microsoft.com/office/powerpoint/2010/main" val="12025214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066800"/>
            <a:ext cx="4343400" cy="5638800"/>
          </a:xfrm>
        </p:spPr>
        <p:txBody>
          <a:bodyPr>
            <a:noAutofit/>
          </a:bodyPr>
          <a:lstStyle/>
          <a:p>
            <a:pPr marL="228600" indent="-228600"/>
            <a:r>
              <a:rPr lang="en-US" sz="1600" dirty="0">
                <a:solidFill>
                  <a:srgbClr val="7F7F7F"/>
                </a:solidFill>
                <a:latin typeface="Arial"/>
                <a:cs typeface="Arial"/>
              </a:rPr>
              <a:t>Employers </a:t>
            </a:r>
            <a:r>
              <a:rPr lang="en-US" sz="1600" dirty="0" smtClean="0">
                <a:solidFill>
                  <a:srgbClr val="7F7F7F"/>
                </a:solidFill>
                <a:latin typeface="Arial"/>
                <a:cs typeface="Arial"/>
              </a:rPr>
              <a:t>now offer </a:t>
            </a:r>
            <a:r>
              <a:rPr lang="en-US" sz="1600" dirty="0">
                <a:solidFill>
                  <a:srgbClr val="7F7F7F"/>
                </a:solidFill>
                <a:latin typeface="Arial"/>
                <a:cs typeface="Arial"/>
              </a:rPr>
              <a:t>far more flexibility than they did in the past</a:t>
            </a:r>
            <a:r>
              <a:rPr lang="en-US" sz="1600" dirty="0" smtClean="0">
                <a:solidFill>
                  <a:srgbClr val="7F7F7F"/>
                </a:solidFill>
                <a:latin typeface="Arial"/>
                <a:cs typeface="Arial"/>
              </a:rPr>
              <a:t>.</a:t>
            </a:r>
          </a:p>
          <a:p>
            <a:pPr marL="228600" indent="-228600"/>
            <a:endParaRPr lang="en-US" sz="400" dirty="0">
              <a:solidFill>
                <a:srgbClr val="7F7F7F"/>
              </a:solidFill>
              <a:latin typeface="Arial"/>
              <a:cs typeface="Arial"/>
            </a:endParaRPr>
          </a:p>
          <a:p>
            <a:pPr marL="228600" indent="-228600"/>
            <a:r>
              <a:rPr lang="en-US" sz="1600" dirty="0" smtClean="0">
                <a:solidFill>
                  <a:srgbClr val="7F7F7F"/>
                </a:solidFill>
                <a:latin typeface="Arial"/>
                <a:cs typeface="Arial"/>
              </a:rPr>
              <a:t>When </a:t>
            </a:r>
            <a:r>
              <a:rPr lang="en-US" sz="1600" dirty="0">
                <a:solidFill>
                  <a:srgbClr val="7F7F7F"/>
                </a:solidFill>
                <a:latin typeface="Arial"/>
                <a:cs typeface="Arial"/>
              </a:rPr>
              <a:t>jobs are harmonized and fit with personal and family commitments,  positive outcomes can be </a:t>
            </a:r>
            <a:r>
              <a:rPr lang="en-US" sz="1600" dirty="0" smtClean="0">
                <a:solidFill>
                  <a:srgbClr val="7F7F7F"/>
                </a:solidFill>
                <a:latin typeface="Arial"/>
                <a:cs typeface="Arial"/>
              </a:rPr>
              <a:t>expected for both employees and employers.</a:t>
            </a:r>
          </a:p>
          <a:p>
            <a:pPr marL="228600" indent="-228600"/>
            <a:endParaRPr lang="en-US" sz="400" dirty="0" smtClean="0">
              <a:solidFill>
                <a:srgbClr val="7F7F7F"/>
              </a:solidFill>
              <a:latin typeface="Arial"/>
              <a:cs typeface="Arial"/>
            </a:endParaRPr>
          </a:p>
          <a:p>
            <a:pPr marL="228600" indent="-228600"/>
            <a:r>
              <a:rPr lang="en-US" sz="1600" dirty="0" smtClean="0">
                <a:solidFill>
                  <a:srgbClr val="7F7F7F"/>
                </a:solidFill>
                <a:latin typeface="Arial"/>
                <a:cs typeface="Arial"/>
              </a:rPr>
              <a:t>Flexible schedules are more frequently available than flexible locations, and the type of flex that employers may offer will vary. Fewer employers offer reduced work loads, but often this is what working caregivers need, even if it is only a temporary solution.</a:t>
            </a:r>
          </a:p>
          <a:p>
            <a:pPr marL="228600" indent="-228600"/>
            <a:endParaRPr lang="en-US" sz="400" dirty="0">
              <a:solidFill>
                <a:srgbClr val="7F7F7F"/>
              </a:solidFill>
              <a:latin typeface="Arial"/>
              <a:cs typeface="Arial"/>
            </a:endParaRPr>
          </a:p>
          <a:p>
            <a:pPr marL="228600" indent="-228600"/>
            <a:r>
              <a:rPr lang="en-US" sz="1600" dirty="0" smtClean="0">
                <a:solidFill>
                  <a:srgbClr val="7F7F7F"/>
                </a:solidFill>
                <a:latin typeface="Arial"/>
                <a:cs typeface="Arial"/>
              </a:rPr>
              <a:t>Solutions in this Model:</a:t>
            </a:r>
          </a:p>
          <a:p>
            <a:pPr marL="457200" lvl="1" indent="-228600"/>
            <a:r>
              <a:rPr lang="en-US" sz="1600" dirty="0" smtClean="0">
                <a:solidFill>
                  <a:srgbClr val="7F7F7F"/>
                </a:solidFill>
                <a:latin typeface="Arial"/>
                <a:cs typeface="Arial"/>
              </a:rPr>
              <a:t>Put flexibility “on the books”</a:t>
            </a:r>
          </a:p>
          <a:p>
            <a:pPr marL="457200" lvl="1" indent="-228600"/>
            <a:r>
              <a:rPr lang="en-US" sz="1600" dirty="0" smtClean="0">
                <a:solidFill>
                  <a:srgbClr val="7F7F7F"/>
                </a:solidFill>
                <a:latin typeface="Arial"/>
                <a:cs typeface="Arial"/>
              </a:rPr>
              <a:t>Encourage discussions of work-life fit</a:t>
            </a:r>
          </a:p>
          <a:p>
            <a:pPr marL="457200" lvl="1" indent="-228600"/>
            <a:r>
              <a:rPr lang="en-US" sz="1600" dirty="0" smtClean="0">
                <a:solidFill>
                  <a:srgbClr val="7F7F7F"/>
                </a:solidFill>
                <a:latin typeface="Arial"/>
                <a:cs typeface="Arial"/>
              </a:rPr>
              <a:t>Approve options that could be a “win-win” for the employee and the employer</a:t>
            </a:r>
          </a:p>
          <a:p>
            <a:pPr marL="457200" lvl="1" indent="-228600"/>
            <a:r>
              <a:rPr lang="en-US" sz="1600" dirty="0" smtClean="0">
                <a:solidFill>
                  <a:srgbClr val="7F7F7F"/>
                </a:solidFill>
                <a:latin typeface="Arial"/>
                <a:cs typeface="Arial"/>
              </a:rPr>
              <a:t>Entertain use on a trial basis</a:t>
            </a:r>
            <a:endParaRPr lang="en-US" sz="1600" dirty="0">
              <a:solidFill>
                <a:srgbClr val="7F7F7F"/>
              </a:solidFill>
              <a:latin typeface="Arial"/>
              <a:cs typeface="Arial"/>
            </a:endParaRPr>
          </a:p>
        </p:txBody>
      </p:sp>
      <p:graphicFrame>
        <p:nvGraphicFramePr>
          <p:cNvPr id="5" name="Chart 4"/>
          <p:cNvGraphicFramePr/>
          <p:nvPr>
            <p:extLst>
              <p:ext uri="{D42A27DB-BD31-4B8C-83A1-F6EECF244321}">
                <p14:modId xmlns:p14="http://schemas.microsoft.com/office/powerpoint/2010/main" val="516212854"/>
              </p:ext>
            </p:extLst>
          </p:nvPr>
        </p:nvGraphicFramePr>
        <p:xfrm>
          <a:off x="5026429" y="2667000"/>
          <a:ext cx="3815542" cy="3886200"/>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p:cNvSpPr txBox="1"/>
          <p:nvPr/>
        </p:nvSpPr>
        <p:spPr>
          <a:xfrm>
            <a:off x="5069114" y="1066800"/>
            <a:ext cx="4074886" cy="1200329"/>
          </a:xfrm>
          <a:prstGeom prst="rect">
            <a:avLst/>
          </a:prstGeom>
          <a:noFill/>
        </p:spPr>
        <p:txBody>
          <a:bodyPr wrap="square" rtlCol="0">
            <a:spAutoFit/>
          </a:bodyPr>
          <a:lstStyle/>
          <a:p>
            <a:r>
              <a:rPr lang="en-US" b="1" i="1" dirty="0" smtClean="0">
                <a:solidFill>
                  <a:schemeClr val="accent1">
                    <a:lumMod val="60000"/>
                    <a:lumOff val="40000"/>
                  </a:schemeClr>
                </a:solidFill>
                <a:latin typeface="Arial"/>
                <a:cs typeface="Arial"/>
              </a:rPr>
              <a:t>Most employers offer schedule flexibilities to some members of  their workforce, and many offer options to all of their workers. </a:t>
            </a:r>
            <a:endParaRPr lang="en-US" b="1" i="1" dirty="0">
              <a:solidFill>
                <a:schemeClr val="accent1">
                  <a:lumMod val="60000"/>
                  <a:lumOff val="40000"/>
                </a:schemeClr>
              </a:solidFill>
              <a:latin typeface="Arial"/>
              <a:cs typeface="Arial"/>
            </a:endParaRPr>
          </a:p>
        </p:txBody>
      </p:sp>
      <p:sp>
        <p:nvSpPr>
          <p:cNvPr id="6" name="Rectangle 5"/>
          <p:cNvSpPr/>
          <p:nvPr/>
        </p:nvSpPr>
        <p:spPr>
          <a:xfrm>
            <a:off x="381001" y="304800"/>
            <a:ext cx="8153400" cy="430887"/>
          </a:xfrm>
          <a:prstGeom prst="rect">
            <a:avLst/>
          </a:prstGeom>
        </p:spPr>
        <p:txBody>
          <a:bodyPr wrap="square">
            <a:spAutoFit/>
          </a:bodyPr>
          <a:lstStyle/>
          <a:p>
            <a:r>
              <a:rPr lang="en-US" sz="2200" b="1" dirty="0" smtClean="0">
                <a:solidFill>
                  <a:schemeClr val="tx2">
                    <a:lumMod val="75000"/>
                  </a:schemeClr>
                </a:solidFill>
                <a:effectLst/>
                <a:latin typeface="Arial"/>
                <a:cs typeface="Arial"/>
              </a:rPr>
              <a:t>Flexibility and Breaks — Schedules</a:t>
            </a:r>
            <a:endParaRPr lang="en-US" sz="2200" dirty="0">
              <a:solidFill>
                <a:schemeClr val="tx2">
                  <a:lumMod val="75000"/>
                </a:schemeClr>
              </a:solidFill>
              <a:effectLst/>
              <a:latin typeface="Arial"/>
              <a:cs typeface="Arial"/>
            </a:endParaRPr>
          </a:p>
        </p:txBody>
      </p:sp>
      <p:cxnSp>
        <p:nvCxnSpPr>
          <p:cNvPr id="7" name="Straight Connector 6"/>
          <p:cNvCxnSpPr/>
          <p:nvPr/>
        </p:nvCxnSpPr>
        <p:spPr>
          <a:xfrm>
            <a:off x="457200" y="838200"/>
            <a:ext cx="8153400" cy="0"/>
          </a:xfrm>
          <a:prstGeom prst="line">
            <a:avLst/>
          </a:prstGeom>
          <a:ln>
            <a:solidFill>
              <a:srgbClr val="800000"/>
            </a:solidFill>
          </a:ln>
          <a:effectLst/>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5739990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models-5.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57800" y="2819400"/>
            <a:ext cx="3498756" cy="3657600"/>
          </a:xfrm>
          <a:prstGeom prst="rect">
            <a:avLst/>
          </a:prstGeom>
        </p:spPr>
      </p:pic>
      <p:sp>
        <p:nvSpPr>
          <p:cNvPr id="3" name="Content Placeholder 2"/>
          <p:cNvSpPr>
            <a:spLocks noGrp="1"/>
          </p:cNvSpPr>
          <p:nvPr>
            <p:ph idx="1"/>
          </p:nvPr>
        </p:nvSpPr>
        <p:spPr>
          <a:xfrm>
            <a:off x="381000" y="1066800"/>
            <a:ext cx="4572000" cy="6629400"/>
          </a:xfrm>
        </p:spPr>
        <p:txBody>
          <a:bodyPr>
            <a:normAutofit/>
          </a:bodyPr>
          <a:lstStyle/>
          <a:p>
            <a:pPr marL="228600" indent="-228600"/>
            <a:r>
              <a:rPr lang="en-US" sz="1600" dirty="0">
                <a:solidFill>
                  <a:schemeClr val="bg1">
                    <a:lumMod val="50000"/>
                  </a:schemeClr>
                </a:solidFill>
                <a:latin typeface="Arial"/>
                <a:cs typeface="Arial"/>
              </a:rPr>
              <a:t>Employers </a:t>
            </a:r>
            <a:r>
              <a:rPr lang="en-US" sz="1600" dirty="0" smtClean="0">
                <a:solidFill>
                  <a:schemeClr val="bg1">
                    <a:lumMod val="50000"/>
                  </a:schemeClr>
                </a:solidFill>
                <a:latin typeface="Arial"/>
                <a:cs typeface="Arial"/>
              </a:rPr>
              <a:t>are ideally situated to transmit information concerning a broad array of issues &amp; challenges (as well as solutions &amp; resources) for working caregivers.</a:t>
            </a:r>
          </a:p>
          <a:p>
            <a:pPr marL="228600" indent="-228600"/>
            <a:endParaRPr lang="en-US" sz="400" dirty="0" smtClean="0">
              <a:solidFill>
                <a:schemeClr val="bg1">
                  <a:lumMod val="50000"/>
                </a:schemeClr>
              </a:solidFill>
              <a:latin typeface="Arial"/>
              <a:cs typeface="Arial"/>
            </a:endParaRPr>
          </a:p>
          <a:p>
            <a:pPr marL="228600" indent="-228600"/>
            <a:r>
              <a:rPr lang="en-US" sz="1600" dirty="0" smtClean="0">
                <a:solidFill>
                  <a:schemeClr val="bg1">
                    <a:lumMod val="50000"/>
                  </a:schemeClr>
                </a:solidFill>
                <a:latin typeface="Arial"/>
                <a:cs typeface="Arial"/>
              </a:rPr>
              <a:t>Employee assistance programs (EAPs) can help relieve stress &amp; maximize employee engagement by identifying solutions to constraints that may exist on or off the job</a:t>
            </a:r>
          </a:p>
          <a:p>
            <a:pPr marL="228600" indent="-228600"/>
            <a:endParaRPr lang="en-US" sz="400" dirty="0" smtClean="0">
              <a:solidFill>
                <a:schemeClr val="bg1">
                  <a:lumMod val="50000"/>
                </a:schemeClr>
              </a:solidFill>
              <a:latin typeface="Arial"/>
              <a:cs typeface="Arial"/>
            </a:endParaRPr>
          </a:p>
          <a:p>
            <a:pPr marL="228600" indent="-228600"/>
            <a:r>
              <a:rPr lang="en-US" sz="1600" dirty="0" smtClean="0">
                <a:solidFill>
                  <a:schemeClr val="bg1">
                    <a:lumMod val="50000"/>
                  </a:schemeClr>
                </a:solidFill>
                <a:latin typeface="Arial"/>
                <a:cs typeface="Arial"/>
              </a:rPr>
              <a:t>Social networks, community connections, and knowledge of external resources can be a low-cost means to help employees find answers to challenges.</a:t>
            </a:r>
          </a:p>
          <a:p>
            <a:pPr marL="228600" indent="-228600"/>
            <a:endParaRPr lang="en-US" sz="400" dirty="0" smtClean="0">
              <a:solidFill>
                <a:schemeClr val="bg1">
                  <a:lumMod val="50000"/>
                </a:schemeClr>
              </a:solidFill>
              <a:latin typeface="Arial"/>
              <a:cs typeface="Arial"/>
            </a:endParaRPr>
          </a:p>
          <a:p>
            <a:pPr marL="228600" indent="-228600"/>
            <a:r>
              <a:rPr lang="en-US" sz="1600" dirty="0" smtClean="0">
                <a:solidFill>
                  <a:schemeClr val="bg1">
                    <a:lumMod val="50000"/>
                  </a:schemeClr>
                </a:solidFill>
                <a:latin typeface="Arial"/>
                <a:cs typeface="Arial"/>
              </a:rPr>
              <a:t>Solutions in this Model:</a:t>
            </a:r>
          </a:p>
          <a:p>
            <a:pPr marL="457200" lvl="1" indent="-228600"/>
            <a:r>
              <a:rPr lang="en-US" sz="1600" dirty="0" smtClean="0">
                <a:solidFill>
                  <a:schemeClr val="bg1">
                    <a:lumMod val="50000"/>
                  </a:schemeClr>
                </a:solidFill>
                <a:latin typeface="Arial"/>
                <a:cs typeface="Arial"/>
              </a:rPr>
              <a:t>Explore EAP options and vendors</a:t>
            </a:r>
          </a:p>
          <a:p>
            <a:pPr marL="457200" lvl="1" indent="-228600"/>
            <a:r>
              <a:rPr lang="en-US" sz="1600" dirty="0" smtClean="0">
                <a:solidFill>
                  <a:schemeClr val="bg1">
                    <a:lumMod val="50000"/>
                  </a:schemeClr>
                </a:solidFill>
                <a:latin typeface="Arial"/>
                <a:cs typeface="Arial"/>
              </a:rPr>
              <a:t>Develop “in house” information</a:t>
            </a:r>
          </a:p>
          <a:p>
            <a:pPr marL="457200" lvl="1" indent="-228600"/>
            <a:r>
              <a:rPr lang="en-US" sz="1600" dirty="0" smtClean="0">
                <a:solidFill>
                  <a:schemeClr val="bg1">
                    <a:lumMod val="50000"/>
                  </a:schemeClr>
                </a:solidFill>
                <a:latin typeface="Arial"/>
                <a:cs typeface="Arial"/>
              </a:rPr>
              <a:t>Promote support for and among your working caregivers via events such as </a:t>
            </a:r>
          </a:p>
          <a:p>
            <a:pPr marL="685800" lvl="2"/>
            <a:r>
              <a:rPr lang="en-US" sz="1600" dirty="0" smtClean="0">
                <a:solidFill>
                  <a:schemeClr val="bg1">
                    <a:lumMod val="50000"/>
                  </a:schemeClr>
                </a:solidFill>
                <a:latin typeface="Arial"/>
                <a:cs typeface="Arial"/>
              </a:rPr>
              <a:t>Brown bag sharing sessions</a:t>
            </a:r>
          </a:p>
          <a:p>
            <a:pPr marL="685800" lvl="2"/>
            <a:r>
              <a:rPr lang="en-US" sz="1600" dirty="0" smtClean="0">
                <a:solidFill>
                  <a:schemeClr val="bg1">
                    <a:lumMod val="50000"/>
                  </a:schemeClr>
                </a:solidFill>
                <a:latin typeface="Arial"/>
                <a:cs typeface="Arial"/>
              </a:rPr>
              <a:t>Guest speakers or webinars</a:t>
            </a:r>
          </a:p>
        </p:txBody>
      </p:sp>
      <p:sp>
        <p:nvSpPr>
          <p:cNvPr id="7" name="TextBox 6"/>
          <p:cNvSpPr txBox="1"/>
          <p:nvPr/>
        </p:nvSpPr>
        <p:spPr>
          <a:xfrm>
            <a:off x="5181600" y="1066800"/>
            <a:ext cx="3657600" cy="923330"/>
          </a:xfrm>
          <a:prstGeom prst="rect">
            <a:avLst/>
          </a:prstGeom>
          <a:noFill/>
        </p:spPr>
        <p:txBody>
          <a:bodyPr wrap="square" rtlCol="0">
            <a:spAutoFit/>
          </a:bodyPr>
          <a:lstStyle/>
          <a:p>
            <a:r>
              <a:rPr lang="en-US" b="1" i="1" dirty="0" smtClean="0">
                <a:solidFill>
                  <a:schemeClr val="accent1">
                    <a:lumMod val="60000"/>
                    <a:lumOff val="40000"/>
                  </a:schemeClr>
                </a:solidFill>
                <a:latin typeface="Arial"/>
                <a:cs typeface="Arial"/>
              </a:rPr>
              <a:t>Most employers offer information to support caregiving needs </a:t>
            </a:r>
            <a:endParaRPr lang="en-US" b="1" i="1" dirty="0">
              <a:solidFill>
                <a:schemeClr val="accent1">
                  <a:lumMod val="60000"/>
                  <a:lumOff val="40000"/>
                </a:schemeClr>
              </a:solidFill>
              <a:latin typeface="Arial"/>
              <a:cs typeface="Arial"/>
            </a:endParaRPr>
          </a:p>
        </p:txBody>
      </p:sp>
      <p:sp>
        <p:nvSpPr>
          <p:cNvPr id="8" name="Rectangle 7"/>
          <p:cNvSpPr/>
          <p:nvPr/>
        </p:nvSpPr>
        <p:spPr>
          <a:xfrm>
            <a:off x="381001" y="304800"/>
            <a:ext cx="8153400" cy="430887"/>
          </a:xfrm>
          <a:prstGeom prst="rect">
            <a:avLst/>
          </a:prstGeom>
        </p:spPr>
        <p:txBody>
          <a:bodyPr wrap="square">
            <a:spAutoFit/>
          </a:bodyPr>
          <a:lstStyle/>
          <a:p>
            <a:r>
              <a:rPr lang="en-US" sz="2200" b="1" dirty="0" smtClean="0">
                <a:solidFill>
                  <a:schemeClr val="tx2">
                    <a:lumMod val="75000"/>
                  </a:schemeClr>
                </a:solidFill>
                <a:effectLst/>
                <a:latin typeface="Arial"/>
                <a:cs typeface="Arial"/>
              </a:rPr>
              <a:t>Information and Support</a:t>
            </a:r>
            <a:endParaRPr lang="en-US" sz="2200" dirty="0">
              <a:solidFill>
                <a:schemeClr val="tx2">
                  <a:lumMod val="75000"/>
                </a:schemeClr>
              </a:solidFill>
              <a:effectLst/>
              <a:latin typeface="Arial"/>
              <a:cs typeface="Arial"/>
            </a:endParaRPr>
          </a:p>
        </p:txBody>
      </p:sp>
      <p:cxnSp>
        <p:nvCxnSpPr>
          <p:cNvPr id="9" name="Straight Connector 8"/>
          <p:cNvCxnSpPr/>
          <p:nvPr/>
        </p:nvCxnSpPr>
        <p:spPr>
          <a:xfrm>
            <a:off x="457200" y="838200"/>
            <a:ext cx="8153400" cy="0"/>
          </a:xfrm>
          <a:prstGeom prst="line">
            <a:avLst/>
          </a:prstGeom>
          <a:ln>
            <a:solidFill>
              <a:srgbClr val="800000"/>
            </a:solidFill>
          </a:ln>
          <a:effectLst/>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40197060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models-6.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24400" y="2362200"/>
            <a:ext cx="3913198" cy="3842928"/>
          </a:xfrm>
          <a:prstGeom prst="rect">
            <a:avLst/>
          </a:prstGeom>
        </p:spPr>
      </p:pic>
      <p:sp>
        <p:nvSpPr>
          <p:cNvPr id="3" name="Content Placeholder 2"/>
          <p:cNvSpPr>
            <a:spLocks noGrp="1"/>
          </p:cNvSpPr>
          <p:nvPr>
            <p:ph idx="1"/>
          </p:nvPr>
        </p:nvSpPr>
        <p:spPr>
          <a:xfrm>
            <a:off x="381000" y="1066800"/>
            <a:ext cx="4114800" cy="5410200"/>
          </a:xfrm>
        </p:spPr>
        <p:txBody>
          <a:bodyPr>
            <a:noAutofit/>
          </a:bodyPr>
          <a:lstStyle/>
          <a:p>
            <a:pPr marL="228600" indent="-228600"/>
            <a:r>
              <a:rPr lang="en-US" sz="1600" dirty="0">
                <a:solidFill>
                  <a:schemeClr val="bg1">
                    <a:lumMod val="50000"/>
                  </a:schemeClr>
                </a:solidFill>
              </a:rPr>
              <a:t>Employers </a:t>
            </a:r>
            <a:r>
              <a:rPr lang="en-US" sz="1600" dirty="0" smtClean="0">
                <a:solidFill>
                  <a:schemeClr val="bg1">
                    <a:lumMod val="50000"/>
                  </a:schemeClr>
                </a:solidFill>
              </a:rPr>
              <a:t>can alleviate stress, time constraints, and monetary  strain by providing financial supports and caregiving resources.</a:t>
            </a:r>
          </a:p>
          <a:p>
            <a:pPr marL="228600" indent="-228600"/>
            <a:endParaRPr lang="en-US" sz="400" dirty="0" smtClean="0">
              <a:solidFill>
                <a:schemeClr val="bg1">
                  <a:lumMod val="50000"/>
                </a:schemeClr>
              </a:solidFill>
            </a:endParaRPr>
          </a:p>
          <a:p>
            <a:pPr marL="228600" indent="-228600"/>
            <a:r>
              <a:rPr lang="en-US" sz="1600" dirty="0" smtClean="0">
                <a:solidFill>
                  <a:schemeClr val="bg1">
                    <a:lumMod val="50000"/>
                  </a:schemeClr>
                </a:solidFill>
              </a:rPr>
              <a:t>Focusing on the relief of financial constraints, with its subsequent impact on employee loyalty and workplace engagement, can </a:t>
            </a:r>
            <a:r>
              <a:rPr lang="en-US" sz="1600" dirty="0">
                <a:solidFill>
                  <a:schemeClr val="bg1">
                    <a:lumMod val="50000"/>
                  </a:schemeClr>
                </a:solidFill>
              </a:rPr>
              <a:t>be one of the most effective means of addressing </a:t>
            </a:r>
            <a:r>
              <a:rPr lang="en-US" sz="1600" dirty="0" smtClean="0">
                <a:solidFill>
                  <a:schemeClr val="bg1">
                    <a:lumMod val="50000"/>
                  </a:schemeClr>
                </a:solidFill>
              </a:rPr>
              <a:t>caregiving dilemmas.</a:t>
            </a:r>
          </a:p>
          <a:p>
            <a:pPr marL="228600" indent="-228600"/>
            <a:endParaRPr lang="en-US" sz="400" dirty="0" smtClean="0">
              <a:solidFill>
                <a:schemeClr val="bg1">
                  <a:lumMod val="50000"/>
                </a:schemeClr>
              </a:solidFill>
            </a:endParaRPr>
          </a:p>
          <a:p>
            <a:pPr marL="228600" indent="-228600"/>
            <a:r>
              <a:rPr lang="en-US" sz="1600" dirty="0" smtClean="0">
                <a:solidFill>
                  <a:schemeClr val="bg1">
                    <a:lumMod val="50000"/>
                  </a:schemeClr>
                </a:solidFill>
              </a:rPr>
              <a:t>Solutions in this Model:</a:t>
            </a:r>
          </a:p>
          <a:p>
            <a:pPr marL="457200" lvl="1" indent="-228600"/>
            <a:r>
              <a:rPr lang="en-US" sz="1400" dirty="0" smtClean="0">
                <a:solidFill>
                  <a:schemeClr val="bg1">
                    <a:lumMod val="50000"/>
                  </a:schemeClr>
                </a:solidFill>
              </a:rPr>
              <a:t>Offer direct financial assistance, such as dependent care flexible  spending accounts, reimbursement for care services,  or allowances, subsidies, or vouchers.</a:t>
            </a:r>
          </a:p>
          <a:p>
            <a:pPr marL="457200" lvl="1" indent="-228600"/>
            <a:r>
              <a:rPr lang="en-US" sz="1400" dirty="0" smtClean="0">
                <a:solidFill>
                  <a:schemeClr val="bg1">
                    <a:lumMod val="50000"/>
                  </a:schemeClr>
                </a:solidFill>
              </a:rPr>
              <a:t>Directly hire care workers or provide back-up care through an external provider</a:t>
            </a:r>
          </a:p>
          <a:p>
            <a:pPr marL="457200" lvl="1" indent="-228600"/>
            <a:r>
              <a:rPr lang="en-US" sz="1400" dirty="0" smtClean="0">
                <a:solidFill>
                  <a:schemeClr val="bg1">
                    <a:lumMod val="50000"/>
                  </a:schemeClr>
                </a:solidFill>
              </a:rPr>
              <a:t>Provide information and support through external providers</a:t>
            </a:r>
          </a:p>
        </p:txBody>
      </p:sp>
      <p:sp>
        <p:nvSpPr>
          <p:cNvPr id="6" name="TextBox 5"/>
          <p:cNvSpPr txBox="1"/>
          <p:nvPr/>
        </p:nvSpPr>
        <p:spPr>
          <a:xfrm>
            <a:off x="4953000" y="1134070"/>
            <a:ext cx="3846286" cy="923330"/>
          </a:xfrm>
          <a:prstGeom prst="rect">
            <a:avLst/>
          </a:prstGeom>
          <a:noFill/>
        </p:spPr>
        <p:txBody>
          <a:bodyPr wrap="square" rtlCol="0">
            <a:spAutoFit/>
          </a:bodyPr>
          <a:lstStyle/>
          <a:p>
            <a:r>
              <a:rPr lang="en-US" b="1" i="1" dirty="0" smtClean="0">
                <a:solidFill>
                  <a:srgbClr val="95B3D7"/>
                </a:solidFill>
                <a:latin typeface="Arial"/>
                <a:cs typeface="Arial"/>
              </a:rPr>
              <a:t>Most employers offer at least</a:t>
            </a:r>
          </a:p>
          <a:p>
            <a:r>
              <a:rPr lang="en-US" b="1" i="1" dirty="0" smtClean="0">
                <a:solidFill>
                  <a:srgbClr val="95B3D7"/>
                </a:solidFill>
                <a:latin typeface="Arial"/>
                <a:cs typeface="Arial"/>
              </a:rPr>
              <a:t>one financial resource to</a:t>
            </a:r>
          </a:p>
          <a:p>
            <a:r>
              <a:rPr lang="en-US" b="1" i="1" dirty="0" smtClean="0">
                <a:solidFill>
                  <a:srgbClr val="95B3D7"/>
                </a:solidFill>
                <a:latin typeface="Arial"/>
                <a:cs typeface="Arial"/>
              </a:rPr>
              <a:t>support caregiving </a:t>
            </a:r>
            <a:endParaRPr lang="en-US" b="1" i="1" dirty="0">
              <a:solidFill>
                <a:srgbClr val="95B3D7"/>
              </a:solidFill>
              <a:latin typeface="Arial"/>
              <a:cs typeface="Arial"/>
            </a:endParaRPr>
          </a:p>
        </p:txBody>
      </p:sp>
      <p:sp>
        <p:nvSpPr>
          <p:cNvPr id="7" name="Rectangle 6"/>
          <p:cNvSpPr/>
          <p:nvPr/>
        </p:nvSpPr>
        <p:spPr>
          <a:xfrm>
            <a:off x="381001" y="304800"/>
            <a:ext cx="8153400" cy="430887"/>
          </a:xfrm>
          <a:prstGeom prst="rect">
            <a:avLst/>
          </a:prstGeom>
        </p:spPr>
        <p:txBody>
          <a:bodyPr wrap="square">
            <a:spAutoFit/>
          </a:bodyPr>
          <a:lstStyle/>
          <a:p>
            <a:r>
              <a:rPr lang="en-US" sz="2200" b="1" dirty="0" smtClean="0">
                <a:solidFill>
                  <a:schemeClr val="tx2">
                    <a:lumMod val="75000"/>
                  </a:schemeClr>
                </a:solidFill>
                <a:effectLst/>
                <a:latin typeface="Arial"/>
                <a:cs typeface="Arial"/>
              </a:rPr>
              <a:t>Financial Support and Resources</a:t>
            </a:r>
            <a:endParaRPr lang="en-US" sz="2200" dirty="0">
              <a:solidFill>
                <a:schemeClr val="tx2">
                  <a:lumMod val="75000"/>
                </a:schemeClr>
              </a:solidFill>
              <a:effectLst/>
              <a:latin typeface="Arial"/>
              <a:cs typeface="Arial"/>
            </a:endParaRPr>
          </a:p>
        </p:txBody>
      </p:sp>
      <p:cxnSp>
        <p:nvCxnSpPr>
          <p:cNvPr id="8" name="Straight Connector 7"/>
          <p:cNvCxnSpPr/>
          <p:nvPr/>
        </p:nvCxnSpPr>
        <p:spPr>
          <a:xfrm>
            <a:off x="457200" y="838200"/>
            <a:ext cx="8153400" cy="0"/>
          </a:xfrm>
          <a:prstGeom prst="line">
            <a:avLst/>
          </a:prstGeom>
          <a:ln>
            <a:solidFill>
              <a:srgbClr val="800000"/>
            </a:solidFill>
          </a:ln>
          <a:effectLst/>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0736472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1695</TotalTime>
  <Words>674</Words>
  <Application>Microsoft Macintosh PowerPoint</Application>
  <PresentationFormat>On-screen Show (4:3)</PresentationFormat>
  <Paragraphs>78</Paragraphs>
  <Slides>6</Slides>
  <Notes>6</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Keith Kitz</cp:lastModifiedBy>
  <cp:revision>97</cp:revision>
  <cp:lastPrinted>2015-08-16T23:44:21Z</cp:lastPrinted>
  <dcterms:created xsi:type="dcterms:W3CDTF">2015-02-19T15:46:33Z</dcterms:created>
  <dcterms:modified xsi:type="dcterms:W3CDTF">2015-09-13T16:19:02Z</dcterms:modified>
</cp:coreProperties>
</file>